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89" r:id="rId3"/>
    <p:sldMasterId id="2147483701" r:id="rId4"/>
    <p:sldMasterId id="2147483713" r:id="rId5"/>
  </p:sldMasterIdLst>
  <p:notesMasterIdLst>
    <p:notesMasterId r:id="rId38"/>
  </p:notesMasterIdLst>
  <p:sldIdLst>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80" r:id="rId19"/>
    <p:sldId id="282" r:id="rId20"/>
    <p:sldId id="281" r:id="rId21"/>
    <p:sldId id="283" r:id="rId22"/>
    <p:sldId id="271" r:id="rId23"/>
    <p:sldId id="284" r:id="rId24"/>
    <p:sldId id="272" r:id="rId25"/>
    <p:sldId id="274" r:id="rId26"/>
    <p:sldId id="273" r:id="rId27"/>
    <p:sldId id="267" r:id="rId28"/>
    <p:sldId id="285" r:id="rId29"/>
    <p:sldId id="275" r:id="rId30"/>
    <p:sldId id="276" r:id="rId31"/>
    <p:sldId id="277" r:id="rId32"/>
    <p:sldId id="278" r:id="rId33"/>
    <p:sldId id="286" r:id="rId34"/>
    <p:sldId id="288" r:id="rId35"/>
    <p:sldId id="27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0"/>
    <p:restoredTop sz="64490"/>
  </p:normalViewPr>
  <p:slideViewPr>
    <p:cSldViewPr snapToGrid="0" snapToObjects="1">
      <p:cViewPr varScale="1">
        <p:scale>
          <a:sx n="80" d="100"/>
          <a:sy n="80" d="100"/>
        </p:scale>
        <p:origin x="1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77BC9-76D2-014C-BC3F-A98A143488AC}" type="datetimeFigureOut">
              <a:rPr lang="en-US" smtClean="0"/>
              <a:t>4/7/22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A80-FBDD-434F-A0BA-8BBAFE6A726F}" type="slidenum">
              <a:rPr lang="en-US" smtClean="0"/>
              <a:t>‹#›</a:t>
            </a:fld>
            <a:endParaRPr lang="en-US"/>
          </a:p>
        </p:txBody>
      </p:sp>
    </p:spTree>
    <p:extLst>
      <p:ext uri="{BB962C8B-B14F-4D97-AF65-F5344CB8AC3E}">
        <p14:creationId xmlns:p14="http://schemas.microsoft.com/office/powerpoint/2010/main" val="3150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hopeofsurvivors.com/default.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hopeofsurvivors.org/take-precau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3pi8hptl0qhh4.cloudfront.net/documents/sbjt/sbjt_2000winter6.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buse_of_power.%20Accessed%202/16/20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rdandworld.luthersem.edu/content/pdfs/19-3_Politics/19-3_Spielma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NISVS-overview.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ediarelations.k-state.edu/WEB/News/Webzine/0202/sexualabus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oustonchronicle.com/news/investigations/article/Southern-Baptist-sexual-abuse-spreads-as-leaders-13588038.ph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ebanner.org/columns/2019/04/abuse-of-pow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POWER OF AUBSE</a:t>
            </a:r>
          </a:p>
          <a:p>
            <a:r>
              <a:rPr lang="en-US" sz="1200" b="0" i="0" kern="1200" dirty="0">
                <a:solidFill>
                  <a:schemeClr val="tx1"/>
                </a:solidFill>
                <a:effectLst/>
                <a:latin typeface="+mn-lt"/>
                <a:ea typeface="+mn-ea"/>
                <a:cs typeface="+mn-cs"/>
              </a:rPr>
              <a:t>Written by Ardis and Dick </a:t>
            </a:r>
            <a:r>
              <a:rPr lang="en-US" sz="1200" b="0" i="0" kern="1200" dirty="0" err="1">
                <a:solidFill>
                  <a:schemeClr val="tx1"/>
                </a:solidFill>
                <a:effectLst/>
                <a:latin typeface="+mn-lt"/>
                <a:ea typeface="+mn-ea"/>
                <a:cs typeface="+mn-cs"/>
              </a:rPr>
              <a:t>Stenbakken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a:t>
            </a:r>
            <a:r>
              <a:rPr lang="en-US" sz="1200" b="1" i="0" kern="1200" dirty="0">
                <a:solidFill>
                  <a:schemeClr val="tx1"/>
                </a:solidFill>
                <a:effectLst/>
                <a:latin typeface="+mn-lt"/>
                <a:ea typeface="+mn-ea"/>
                <a:cs typeface="+mn-cs"/>
              </a:rPr>
              <a:t>enditnow</a:t>
            </a:r>
            <a:r>
              <a:rPr lang="en-US" sz="1200" dirty="0"/>
              <a:t>®</a:t>
            </a:r>
            <a:r>
              <a:rPr lang="en-US" sz="1200" b="0" i="0" kern="1200" dirty="0">
                <a:solidFill>
                  <a:schemeClr val="tx1"/>
                </a:solidFill>
                <a:effectLst/>
                <a:latin typeface="+mn-lt"/>
                <a:ea typeface="+mn-ea"/>
                <a:cs typeface="+mn-cs"/>
              </a:rPr>
              <a:t> Emphasis Day 2022</a:t>
            </a:r>
          </a:p>
          <a:p>
            <a:r>
              <a:rPr lang="en-US" sz="1200" b="0" i="0" kern="1200" dirty="0">
                <a:solidFill>
                  <a:schemeClr val="tx1"/>
                </a:solidFill>
                <a:effectLst/>
                <a:latin typeface="+mn-lt"/>
                <a:ea typeface="+mn-ea"/>
                <a:cs typeface="+mn-cs"/>
              </a:rPr>
              <a:t>Prepared by General Conference Women’s Ministries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to presenter:</a:t>
            </a:r>
            <a:r>
              <a:rPr lang="en-US" sz="1200" i="1" kern="1200" dirty="0">
                <a:solidFill>
                  <a:schemeClr val="tx1"/>
                </a:solidFill>
                <a:effectLst/>
                <a:latin typeface="+mn-lt"/>
                <a:ea typeface="+mn-ea"/>
                <a:cs typeface="+mn-cs"/>
              </a:rPr>
              <a:t> We suggest that the presenter to have local or national statistics to share as well as knowledge of local laws, and perhaps current local </a:t>
            </a:r>
            <a:r>
              <a:rPr lang="en-US" sz="1200" i="1" kern="1200">
                <a:solidFill>
                  <a:schemeClr val="tx1"/>
                </a:solidFill>
                <a:effectLst/>
                <a:latin typeface="+mn-lt"/>
                <a:ea typeface="+mn-ea"/>
                <a:cs typeface="+mn-cs"/>
              </a:rPr>
              <a:t>cases.]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is also important to note that neither the sermon nor the seminar cover all that there is to be said on this topic; for instance, very little is said about restoration or punishment—there is just not enough time. It would be well to inquire if your home division has a policy and/or a committee to handle sexual misconduct and abuse in the church or similar resources—you can contact your division Women’s Ministries or Family Ministries for information. A good web site for more information is </a:t>
            </a:r>
            <a:r>
              <a:rPr lang="en-US" sz="1200" i="1" u="sng" kern="1200" dirty="0">
                <a:solidFill>
                  <a:schemeClr val="tx1"/>
                </a:solidFill>
                <a:effectLst/>
                <a:latin typeface="+mn-lt"/>
                <a:ea typeface="+mn-ea"/>
                <a:cs typeface="+mn-cs"/>
                <a:hlinkClick r:id="rId3"/>
              </a:rPr>
              <a:t>http://www.thehopeofsurvivors.com/default.asp</a:t>
            </a:r>
            <a:r>
              <a:rPr lang="en-US" sz="1200" i="1" kern="1200" dirty="0">
                <a:solidFill>
                  <a:schemeClr val="tx1"/>
                </a:solidFill>
                <a:effectLst/>
                <a:latin typeface="+mn-lt"/>
                <a:ea typeface="+mn-ea"/>
                <a:cs typeface="+mn-cs"/>
              </a:rPr>
              <a:t>. It deals primarily with pastoral misconduct, but much of it is applicable to other situations as well. A good book on sexual abuse of power is Sex in the Forbidden Zone by Peter Rutter, Fawcett, 1991.]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a:t>
            </a:fld>
            <a:endParaRPr lang="en-US"/>
          </a:p>
        </p:txBody>
      </p:sp>
    </p:spTree>
    <p:extLst>
      <p:ext uri="{BB962C8B-B14F-4D97-AF65-F5344CB8AC3E}">
        <p14:creationId xmlns:p14="http://schemas.microsoft.com/office/powerpoint/2010/main" val="17474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“Another factor misinterprets the gospel mandate to forgive sinners. Thus, pastoral sexual misconduct is viewed more as a moral lapse than as a betrayal of professional trust. </a:t>
            </a:r>
            <a:r>
              <a:rPr lang="en-US" sz="1200" kern="1200" dirty="0">
                <a:solidFill>
                  <a:schemeClr val="tx1"/>
                </a:solidFill>
                <a:effectLst/>
                <a:latin typeface="+mn-lt"/>
                <a:ea typeface="+mn-ea"/>
                <a:cs typeface="+mn-cs"/>
              </a:rPr>
              <a:t>Of course, this ignores the Savior’s directive that those who harm little ones should be severely, even irretrievably, punished. Remember, sexual misconduct is seldom a need for a sexual relationship as much as it is an abuse of power and position.” —“Organizational Misconduct,” James A. Cress, September 2002, </a:t>
            </a:r>
            <a:r>
              <a:rPr lang="en-US" sz="1200" i="1" kern="1200" dirty="0">
                <a:solidFill>
                  <a:schemeClr val="tx1"/>
                </a:solidFill>
                <a:effectLst/>
                <a:latin typeface="+mn-lt"/>
                <a:ea typeface="+mn-ea"/>
                <a:cs typeface="+mn-cs"/>
              </a:rPr>
              <a:t>Ministry</a:t>
            </a:r>
            <a:r>
              <a:rPr lang="en-US" sz="1200" i="1" kern="1200" baseline="300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International Magazine for Pastors.</a:t>
            </a:r>
            <a:r>
              <a:rPr lang="en-US" sz="1200" kern="1200" dirty="0">
                <a:solidFill>
                  <a:schemeClr val="tx1"/>
                </a:solidFill>
                <a:effectLst/>
                <a:latin typeface="+mn-lt"/>
                <a:ea typeface="+mn-ea"/>
                <a:cs typeface="+mn-cs"/>
              </a:rPr>
              <a:t>[1]</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a:t>
            </a:r>
            <a:r>
              <a:rPr lang="en-US" sz="1200" i="1" kern="1200" dirty="0">
                <a:solidFill>
                  <a:schemeClr val="tx1"/>
                </a:solidFill>
                <a:effectLst/>
                <a:latin typeface="+mn-lt"/>
                <a:ea typeface="+mn-ea"/>
                <a:cs typeface="+mn-cs"/>
              </a:rPr>
              <a:t>make church leader misconduct in the congregation worse</a:t>
            </a:r>
            <a:r>
              <a:rPr lang="en-US" sz="1200" kern="1200" dirty="0">
                <a:solidFill>
                  <a:schemeClr val="tx1"/>
                </a:solidFill>
                <a:effectLst/>
                <a:latin typeface="+mn-lt"/>
                <a:ea typeface="+mn-ea"/>
                <a:cs typeface="+mn-cs"/>
              </a:rPr>
              <a:t>? By </a:t>
            </a:r>
            <a:r>
              <a:rPr lang="en-US" sz="1200" b="1" kern="1200" dirty="0">
                <a:solidFill>
                  <a:schemeClr val="tx1"/>
                </a:solidFill>
                <a:effectLst/>
                <a:latin typeface="+mn-lt"/>
                <a:ea typeface="+mn-ea"/>
                <a:cs typeface="+mn-cs"/>
              </a:rPr>
              <a:t>responding in the wrong ways. </a:t>
            </a:r>
            <a:r>
              <a:rPr lang="en-US" sz="1200" kern="1200" dirty="0">
                <a:solidFill>
                  <a:schemeClr val="tx1"/>
                </a:solidFill>
                <a:effectLst/>
                <a:latin typeface="+mn-lt"/>
                <a:ea typeface="+mn-ea"/>
                <a:cs typeface="+mn-cs"/>
              </a:rPr>
              <a:t>The problem of pastoral misconduct affects all denominations. The Adventist Church Risk Management has </a:t>
            </a:r>
            <a:r>
              <a:rPr lang="en-US" sz="1200" b="1" kern="1200" dirty="0">
                <a:solidFill>
                  <a:schemeClr val="tx1"/>
                </a:solidFill>
                <a:effectLst/>
                <a:latin typeface="+mn-lt"/>
                <a:ea typeface="+mn-ea"/>
                <a:cs typeface="+mn-cs"/>
              </a:rPr>
              <a:t>guidelines</a:t>
            </a:r>
            <a:r>
              <a:rPr lang="en-US" sz="1200" kern="1200" dirty="0">
                <a:solidFill>
                  <a:schemeClr val="tx1"/>
                </a:solidFill>
                <a:effectLst/>
                <a:latin typeface="+mn-lt"/>
                <a:ea typeface="+mn-ea"/>
                <a:cs typeface="+mn-cs"/>
              </a:rPr>
              <a:t> that should be accessed as well as finding what the guidelines for where you are located.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Author Naomi Wolf was sexually harassed as an undergraduate at Yale University in the 1980’s. She has written about her years of struggle to determine what Yale has done to hold its faculty accountable. She concludes that abuse of power damage an institution or a church’s larger mission. She says, “The Catholic Church is a good example: The public understood that church leaders’ maintaining silence about systemic sexual transgressions corrupted the mission of an organization that had a great responsibility to society as a whole.” She says that “even the military is starting to understand that this type of sexual harassment of cadets corrupts its social mission.” So if the institution looks at how its </a:t>
            </a:r>
            <a:r>
              <a:rPr lang="en-US" sz="1200" b="1" kern="1200" dirty="0">
                <a:solidFill>
                  <a:schemeClr val="tx1"/>
                </a:solidFill>
                <a:effectLst/>
                <a:latin typeface="+mn-lt"/>
                <a:ea typeface="+mn-ea"/>
                <a:cs typeface="+mn-cs"/>
              </a:rPr>
              <a:t>mission is damaged </a:t>
            </a:r>
            <a:r>
              <a:rPr lang="en-US" sz="1200" kern="1200" dirty="0">
                <a:solidFill>
                  <a:schemeClr val="tx1"/>
                </a:solidFill>
                <a:effectLst/>
                <a:latin typeface="+mn-lt"/>
                <a:ea typeface="+mn-ea"/>
                <a:cs typeface="+mn-cs"/>
              </a:rPr>
              <a:t>when one of its leaders/employees/representative engages in </a:t>
            </a:r>
            <a:r>
              <a:rPr lang="en-US" sz="1200" b="1" kern="1200" dirty="0">
                <a:solidFill>
                  <a:schemeClr val="tx1"/>
                </a:solidFill>
                <a:effectLst/>
                <a:latin typeface="+mn-lt"/>
                <a:ea typeface="+mn-ea"/>
                <a:cs typeface="+mn-cs"/>
              </a:rPr>
              <a:t>abuse of power,</a:t>
            </a:r>
            <a:r>
              <a:rPr lang="en-US" sz="1200" kern="1200" dirty="0">
                <a:solidFill>
                  <a:schemeClr val="tx1"/>
                </a:solidFill>
                <a:effectLst/>
                <a:latin typeface="+mn-lt"/>
                <a:ea typeface="+mn-ea"/>
                <a:cs typeface="+mn-cs"/>
              </a:rPr>
              <a:t> it might be </a:t>
            </a:r>
            <a:r>
              <a:rPr lang="en-US" sz="1200" b="1" kern="1200" dirty="0">
                <a:solidFill>
                  <a:schemeClr val="tx1"/>
                </a:solidFill>
                <a:effectLst/>
                <a:latin typeface="+mn-lt"/>
                <a:ea typeface="+mn-ea"/>
                <a:cs typeface="+mn-cs"/>
              </a:rPr>
              <a:t>motivated to act</a:t>
            </a:r>
            <a:r>
              <a:rPr lang="en-US" sz="1200" kern="1200" dirty="0">
                <a:solidFill>
                  <a:schemeClr val="tx1"/>
                </a:solidFill>
                <a:effectLst/>
                <a:latin typeface="+mn-lt"/>
                <a:ea typeface="+mn-ea"/>
                <a:cs typeface="+mn-cs"/>
              </a:rPr>
              <a:t> when it recognized its self-interest and potential </a:t>
            </a:r>
            <a:r>
              <a:rPr lang="en-US" sz="1200" b="1" kern="1200" dirty="0">
                <a:solidFill>
                  <a:schemeClr val="tx1"/>
                </a:solidFill>
                <a:effectLst/>
                <a:latin typeface="+mn-lt"/>
                <a:ea typeface="+mn-ea"/>
                <a:cs typeface="+mn-cs"/>
              </a:rPr>
              <a:t>negative consequences </a:t>
            </a:r>
            <a:r>
              <a:rPr lang="en-US" sz="1200" kern="1200" dirty="0">
                <a:solidFill>
                  <a:schemeClr val="tx1"/>
                </a:solidFill>
                <a:effectLst/>
                <a:latin typeface="+mn-lt"/>
                <a:ea typeface="+mn-ea"/>
                <a:cs typeface="+mn-cs"/>
              </a:rPr>
              <a:t>it may face (legal, financial, public image, etc.) which can undercut its mission and indeed, its survival. [2]</a:t>
            </a:r>
          </a:p>
          <a:p>
            <a:pPr marL="0" lvl="0" indent="0">
              <a:buFontTx/>
              <a:buNone/>
            </a:pPr>
            <a:endParaRPr lang="en-US" sz="1200" kern="1200" dirty="0">
              <a:solidFill>
                <a:schemeClr val="tx1"/>
              </a:solidFill>
              <a:effectLst/>
              <a:latin typeface="+mn-lt"/>
              <a:ea typeface="+mn-ea"/>
              <a:cs typeface="+mn-cs"/>
            </a:endParaRPr>
          </a:p>
          <a:p>
            <a:pPr marL="0" lvl="0" indent="0">
              <a:buFontTx/>
              <a:buNone/>
            </a:pPr>
            <a:r>
              <a:rPr lang="en-US" sz="1200" kern="1200" dirty="0">
                <a:solidFill>
                  <a:schemeClr val="tx1"/>
                </a:solidFill>
                <a:effectLst/>
                <a:latin typeface="+mn-lt"/>
                <a:ea typeface="+mn-ea"/>
                <a:cs typeface="+mn-cs"/>
              </a:rPr>
              <a:t>[1] Published monthly since 1928 by the Seventh-day Adventist Church and read by clergy of all faiths.</a:t>
            </a:r>
          </a:p>
          <a:p>
            <a:pPr marL="0" lvl="0" indent="0">
              <a:buFontTx/>
              <a:buNone/>
            </a:pPr>
            <a:r>
              <a:rPr lang="en-US" sz="1200" kern="1200" dirty="0">
                <a:solidFill>
                  <a:schemeClr val="tx1"/>
                </a:solidFill>
                <a:effectLst/>
                <a:latin typeface="+mn-lt"/>
                <a:ea typeface="+mn-ea"/>
                <a:cs typeface="+mn-cs"/>
              </a:rPr>
              <a:t>[2] Information from Dr. Marie M. Fortune, Founder and Senior Analyst, </a:t>
            </a:r>
            <a:r>
              <a:rPr lang="en-US" sz="1200" kern="1200" dirty="0" err="1">
                <a:solidFill>
                  <a:schemeClr val="tx1"/>
                </a:solidFill>
                <a:effectLst/>
                <a:latin typeface="+mn-lt"/>
                <a:ea typeface="+mn-ea"/>
                <a:cs typeface="+mn-cs"/>
              </a:rPr>
              <a:t>FaithTrust</a:t>
            </a:r>
            <a:r>
              <a:rPr lang="en-US" sz="1200" kern="1200" dirty="0">
                <a:solidFill>
                  <a:schemeClr val="tx1"/>
                </a:solidFill>
                <a:effectLst/>
                <a:latin typeface="+mn-lt"/>
                <a:ea typeface="+mn-ea"/>
                <a:cs typeface="+mn-cs"/>
              </a:rPr>
              <a:t> Institute, in a promotional e-mail.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10</a:t>
            </a:fld>
            <a:endParaRPr lang="en-US"/>
          </a:p>
        </p:txBody>
      </p:sp>
    </p:spTree>
    <p:extLst>
      <p:ext uri="{BB962C8B-B14F-4D97-AF65-F5344CB8AC3E}">
        <p14:creationId xmlns:p14="http://schemas.microsoft.com/office/powerpoint/2010/main" val="235980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Steps for the one in power to use to Avoid falling Into sin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you are </a:t>
            </a:r>
            <a:r>
              <a:rPr lang="en-US" sz="1200" kern="1200" dirty="0">
                <a:solidFill>
                  <a:schemeClr val="tx1"/>
                </a:solidFill>
                <a:effectLst/>
                <a:latin typeface="+mn-lt"/>
                <a:ea typeface="+mn-ea"/>
                <a:cs typeface="+mn-cs"/>
              </a:rPr>
              <a:t>one of the </a:t>
            </a:r>
            <a:r>
              <a:rPr lang="en-US" sz="1200" b="1" kern="1200" dirty="0">
                <a:solidFill>
                  <a:schemeClr val="tx1"/>
                </a:solidFill>
                <a:effectLst/>
                <a:latin typeface="+mn-lt"/>
                <a:ea typeface="+mn-ea"/>
                <a:cs typeface="+mn-cs"/>
              </a:rPr>
              <a:t>persons with power</a:t>
            </a:r>
            <a:r>
              <a:rPr lang="en-US" sz="1200" kern="1200" dirty="0">
                <a:solidFill>
                  <a:schemeClr val="tx1"/>
                </a:solidFill>
                <a:effectLst/>
                <a:latin typeface="+mn-lt"/>
                <a:ea typeface="+mn-ea"/>
                <a:cs typeface="+mn-cs"/>
              </a:rPr>
              <a:t>, particularly one of those in a power position, you need to take steps to make sure you do not fall into causing abuse. Unfortunately, many who have caused abuse felt that they were not vulnerable—they didn’t even need to take precautions. But anyone can fall into trouble if safety measures are not taken. To help protect yourself, here are steps you should take.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Have an accountability partner or group and meet with them regularly and honestly.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Leave the office door open and the window in it uncovered.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Keep your desk between you and your counselee at all times as a physical barrier.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Avoid even casual physical contacts.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Counsel only with couples or with members of the same sex (men counsel with men, women counsel with women).</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Never assume that you are invincible. Given the wrong circumstances, every pastor [or other person in power] is vulnerable to temptation, sin and the abuse of power.</a:t>
            </a:r>
            <a:r>
              <a:rPr lang="en-US" sz="1200" kern="1200" dirty="0">
                <a:solidFill>
                  <a:schemeClr val="tx1"/>
                </a:solidFill>
                <a:effectLst/>
                <a:latin typeface="+mn-lt"/>
                <a:ea typeface="+mn-ea"/>
                <a:cs typeface="+mn-cs"/>
              </a:rPr>
              <a:t>[1]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if you are dealing with one of these persons in power, you should check to see that they are taking steps to protect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3"/>
              </a:rPr>
              <a:t>http://www.thehopeofsurvivors.org/take-precautions/</a:t>
            </a:r>
            <a:r>
              <a:rPr lang="en-US" sz="1200" kern="1200" dirty="0">
                <a:solidFill>
                  <a:schemeClr val="tx1"/>
                </a:solidFill>
                <a:effectLst/>
                <a:latin typeface="+mn-lt"/>
                <a:ea typeface="+mn-ea"/>
                <a:cs typeface="+mn-cs"/>
              </a:rPr>
              <a:t>. Accessed 2/24/2022.</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11</a:t>
            </a:fld>
            <a:endParaRPr lang="en-US"/>
          </a:p>
        </p:txBody>
      </p:sp>
    </p:spTree>
    <p:extLst>
      <p:ext uri="{BB962C8B-B14F-4D97-AF65-F5344CB8AC3E}">
        <p14:creationId xmlns:p14="http://schemas.microsoft.com/office/powerpoint/2010/main" val="400515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Importance of Church Discipline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Most churches assume that they will never have a case of abuse and therefore have no plans as to how to take care of the problem. One of the most common ways of dealing with a problem of abuse of power has been to sweep it under the rug.</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rgbClr val="C00000"/>
                </a:solidFill>
                <a:effectLst/>
                <a:latin typeface="+mn-lt"/>
                <a:ea typeface="+mn-ea"/>
                <a:cs typeface="+mn-cs"/>
              </a:rPr>
              <a:t>But dealing with the abuser is vitally important. </a:t>
            </a:r>
            <a:r>
              <a:rPr lang="en-US" sz="1200" kern="1200" dirty="0">
                <a:solidFill>
                  <a:schemeClr val="tx1"/>
                </a:solidFill>
                <a:effectLst/>
                <a:latin typeface="+mn-lt"/>
                <a:ea typeface="+mn-ea"/>
                <a:cs typeface="+mn-cs"/>
              </a:rPr>
              <a:t>Jay A. Quine, a pastor, a judge, and a former deputy prosecutor is quoted as saying, “Discipline is not optional. It is mandatory in Scripture.”</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12</a:t>
            </a:fld>
            <a:endParaRPr lang="en-US"/>
          </a:p>
        </p:txBody>
      </p:sp>
    </p:spTree>
    <p:extLst>
      <p:ext uri="{BB962C8B-B14F-4D97-AF65-F5344CB8AC3E}">
        <p14:creationId xmlns:p14="http://schemas.microsoft.com/office/powerpoint/2010/main" val="16252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 points out, “Many passages in </a:t>
            </a:r>
            <a:r>
              <a:rPr lang="en-US" sz="1200" b="1" kern="1200" dirty="0">
                <a:solidFill>
                  <a:schemeClr val="tx1"/>
                </a:solidFill>
                <a:effectLst/>
                <a:latin typeface="+mn-lt"/>
                <a:ea typeface="+mn-ea"/>
                <a:cs typeface="+mn-cs"/>
              </a:rPr>
              <a:t>Scripture call for discipline of erring church members.</a:t>
            </a:r>
            <a:r>
              <a:rPr lang="en-US" sz="1200" kern="1200" dirty="0">
                <a:solidFill>
                  <a:schemeClr val="tx1"/>
                </a:solidFill>
                <a:effectLst/>
                <a:latin typeface="+mn-lt"/>
                <a:ea typeface="+mn-ea"/>
                <a:cs typeface="+mn-cs"/>
              </a:rPr>
              <a:t> These passages lead to the in-evitable conclusion that church discipline is as much the function of a local church as the preaching of the ‘pure doctrine of the gospel….’”[1]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Matthew 18:15-20 </a:t>
            </a:r>
            <a:r>
              <a:rPr lang="en-US" sz="1200" kern="1200" dirty="0">
                <a:solidFill>
                  <a:schemeClr val="tx1"/>
                </a:solidFill>
                <a:effectLst/>
                <a:latin typeface="+mn-lt"/>
                <a:ea typeface="+mn-ea"/>
                <a:cs typeface="+mn-cs"/>
              </a:rPr>
              <a:t>teaches that a sinner is to be confronted, reproved and, if they refuse to repent, excluded from the church.</a:t>
            </a:r>
          </a:p>
          <a:p>
            <a:r>
              <a:rPr lang="en-US" sz="1200" b="1" kern="1200" dirty="0">
                <a:solidFill>
                  <a:schemeClr val="tx1"/>
                </a:solidFill>
                <a:effectLst/>
                <a:latin typeface="+mn-lt"/>
                <a:ea typeface="+mn-ea"/>
                <a:cs typeface="+mn-cs"/>
              </a:rPr>
              <a:t>Acts 5:1-11</a:t>
            </a:r>
            <a:r>
              <a:rPr lang="en-US" sz="1200" kern="1200" dirty="0">
                <a:solidFill>
                  <a:schemeClr val="tx1"/>
                </a:solidFill>
                <a:effectLst/>
                <a:latin typeface="+mn-lt"/>
                <a:ea typeface="+mn-ea"/>
                <a:cs typeface="+mn-cs"/>
              </a:rPr>
              <a:t> illustrates the seriousness of sin within the church, the sensitivity of the Holy Spirit to sin, and the quick judgment of God upon sin.</a:t>
            </a:r>
          </a:p>
          <a:p>
            <a:r>
              <a:rPr lang="en-US" sz="1200" b="1" kern="1200" dirty="0">
                <a:solidFill>
                  <a:schemeClr val="tx1"/>
                </a:solidFill>
                <a:effectLst/>
                <a:latin typeface="+mn-lt"/>
                <a:ea typeface="+mn-ea"/>
                <a:cs typeface="+mn-cs"/>
              </a:rPr>
              <a:t>1 Corinthians 5:1-5 </a:t>
            </a:r>
            <a:r>
              <a:rPr lang="en-US" sz="1200" kern="1200" dirty="0">
                <a:solidFill>
                  <a:schemeClr val="tx1"/>
                </a:solidFill>
                <a:effectLst/>
                <a:latin typeface="+mn-lt"/>
                <a:ea typeface="+mn-ea"/>
                <a:cs typeface="+mn-cs"/>
              </a:rPr>
              <a:t>teaches that the church's response to persistent, unrepentant sin is to grieve, deliberate, judge the sin, and exclude the unrepentant member.</a:t>
            </a:r>
          </a:p>
          <a:p>
            <a:r>
              <a:rPr lang="en-US" sz="1200" b="1" kern="1200" dirty="0">
                <a:solidFill>
                  <a:schemeClr val="tx1"/>
                </a:solidFill>
                <a:effectLst/>
                <a:latin typeface="+mn-lt"/>
                <a:ea typeface="+mn-ea"/>
                <a:cs typeface="+mn-cs"/>
              </a:rPr>
              <a:t>1 Thessalonians 5:14 </a:t>
            </a:r>
            <a:r>
              <a:rPr lang="en-US" sz="1200" kern="1200" dirty="0">
                <a:solidFill>
                  <a:schemeClr val="tx1"/>
                </a:solidFill>
                <a:effectLst/>
                <a:latin typeface="+mn-lt"/>
                <a:ea typeface="+mn-ea"/>
                <a:cs typeface="+mn-cs"/>
              </a:rPr>
              <a:t>commands us to warn the disobedient and the disorderly.</a:t>
            </a:r>
          </a:p>
          <a:p>
            <a:r>
              <a:rPr lang="en-US" sz="1200" b="1" kern="1200" dirty="0">
                <a:solidFill>
                  <a:schemeClr val="tx1"/>
                </a:solidFill>
                <a:effectLst/>
                <a:latin typeface="+mn-lt"/>
                <a:ea typeface="+mn-ea"/>
                <a:cs typeface="+mn-cs"/>
              </a:rPr>
              <a:t>2 Thessalonians 3:6-15 </a:t>
            </a:r>
            <a:r>
              <a:rPr lang="en-US" sz="1200" kern="1200" dirty="0">
                <a:solidFill>
                  <a:schemeClr val="tx1"/>
                </a:solidFill>
                <a:effectLst/>
                <a:latin typeface="+mn-lt"/>
                <a:ea typeface="+mn-ea"/>
                <a:cs typeface="+mn-cs"/>
              </a:rPr>
              <a:t>teaches us to warn the undisciplined brother and withdraw from him.</a:t>
            </a:r>
          </a:p>
          <a:p>
            <a:r>
              <a:rPr lang="en-US" sz="1200" b="1" kern="1200" dirty="0">
                <a:solidFill>
                  <a:schemeClr val="tx1"/>
                </a:solidFill>
                <a:effectLst/>
                <a:latin typeface="+mn-lt"/>
                <a:ea typeface="+mn-ea"/>
                <a:cs typeface="+mn-cs"/>
              </a:rPr>
              <a:t>1 Timothy 5:20 </a:t>
            </a:r>
            <a:r>
              <a:rPr lang="en-US" sz="1200" kern="1200" dirty="0">
                <a:solidFill>
                  <a:schemeClr val="tx1"/>
                </a:solidFill>
                <a:effectLst/>
                <a:latin typeface="+mn-lt"/>
                <a:ea typeface="+mn-ea"/>
                <a:cs typeface="+mn-cs"/>
              </a:rPr>
              <a:t>tells us to rebuke persistent sin publicly. </a:t>
            </a:r>
          </a:p>
          <a:p>
            <a:r>
              <a:rPr lang="en-US" sz="1200" b="1" kern="1200" dirty="0">
                <a:solidFill>
                  <a:schemeClr val="tx1"/>
                </a:solidFill>
                <a:effectLst/>
                <a:latin typeface="+mn-lt"/>
                <a:ea typeface="+mn-ea"/>
                <a:cs typeface="+mn-cs"/>
              </a:rPr>
              <a:t>Titus 1:13 </a:t>
            </a:r>
            <a:r>
              <a:rPr lang="en-US" sz="1200" kern="1200" dirty="0">
                <a:solidFill>
                  <a:schemeClr val="tx1"/>
                </a:solidFill>
                <a:effectLst/>
                <a:latin typeface="+mn-lt"/>
                <a:ea typeface="+mn-ea"/>
                <a:cs typeface="+mn-cs"/>
              </a:rPr>
              <a:t>says to severely reprove those who teach untruth.</a:t>
            </a:r>
          </a:p>
          <a:p>
            <a:r>
              <a:rPr lang="en-US" sz="1200" b="1" kern="1200" dirty="0">
                <a:solidFill>
                  <a:schemeClr val="tx1"/>
                </a:solidFill>
                <a:effectLst/>
                <a:latin typeface="+mn-lt"/>
                <a:ea typeface="+mn-ea"/>
                <a:cs typeface="+mn-cs"/>
              </a:rPr>
              <a:t>Titus 3:10</a:t>
            </a:r>
            <a:r>
              <a:rPr lang="en-US" sz="1200" kern="1200" dirty="0">
                <a:solidFill>
                  <a:schemeClr val="tx1"/>
                </a:solidFill>
                <a:effectLst/>
                <a:latin typeface="+mn-lt"/>
                <a:ea typeface="+mn-ea"/>
                <a:cs typeface="+mn-cs"/>
              </a:rPr>
              <a:t> commands us to withdraw from a person who causes divisions, but only after adequate warning.</a:t>
            </a:r>
          </a:p>
          <a:p>
            <a:r>
              <a:rPr lang="en-US" sz="1200" b="1" kern="1200" dirty="0">
                <a:solidFill>
                  <a:schemeClr val="tx1"/>
                </a:solidFill>
                <a:effectLst/>
                <a:latin typeface="+mn-lt"/>
                <a:ea typeface="+mn-ea"/>
                <a:cs typeface="+mn-cs"/>
              </a:rPr>
              <a:t>Revelation 2-3</a:t>
            </a:r>
            <a:r>
              <a:rPr lang="en-US" sz="1200" kern="1200" dirty="0">
                <a:solidFill>
                  <a:schemeClr val="tx1"/>
                </a:solidFill>
                <a:effectLst/>
                <a:latin typeface="+mn-lt"/>
                <a:ea typeface="+mn-ea"/>
                <a:cs typeface="+mn-cs"/>
              </a:rPr>
              <a:t> calls churches to repentance and warns of impending discipline if they refuse.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clear that God intends the church to take this seriously and to take corrective measures when members persist in sinning.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3"/>
              </a:rPr>
              <a:t>http://d3pi8hptl0qhh4.cloudfront.net/documents/sbjt/sbjt_2000winter6.pdf</a:t>
            </a:r>
            <a:r>
              <a:rPr lang="en-US" sz="1200" kern="1200" dirty="0">
                <a:solidFill>
                  <a:schemeClr val="tx1"/>
                </a:solidFill>
                <a:effectLst/>
                <a:latin typeface="+mn-lt"/>
                <a:ea typeface="+mn-ea"/>
                <a:cs typeface="+mn-cs"/>
              </a:rPr>
              <a:t>.  Accessed 2/25/2022.</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13</a:t>
            </a:fld>
            <a:endParaRPr lang="en-US"/>
          </a:p>
        </p:txBody>
      </p:sp>
    </p:spTree>
    <p:extLst>
      <p:ext uri="{BB962C8B-B14F-4D97-AF65-F5344CB8AC3E}">
        <p14:creationId xmlns:p14="http://schemas.microsoft.com/office/powerpoint/2010/main" val="30302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a:t>Ellen G. White statements on the abuse of power</a:t>
            </a:r>
          </a:p>
          <a:p>
            <a:pPr marL="0" indent="0" algn="l">
              <a:buNone/>
            </a:pPr>
            <a:endParaRPr lang="en-US" dirty="0"/>
          </a:p>
          <a:p>
            <a:pPr marL="0" indent="0" algn="l">
              <a:buNone/>
            </a:pPr>
            <a:r>
              <a:rPr lang="en-US" dirty="0"/>
              <a:t>“Many who profess to be the ministers of Christ are like the sons of Eli who ministered in the sacred office and took advantage of their office to engage in crime and commit adultery, causing the people to transgress the law of God. A fearful account will such have to render when the cases of all shall pass in review before God, and they be judged according to the deeds done in the body…. Adultery is one of the terrible sins of this age. This sin exists among professed Christians of every class….”  </a:t>
            </a:r>
            <a:r>
              <a:rPr lang="en-US" sz="1000" dirty="0"/>
              <a:t>—</a:t>
            </a:r>
            <a:r>
              <a:rPr lang="en-US" sz="1000" i="1" dirty="0"/>
              <a:t>The Sin of Licentiousness, Testimonies on Sexual </a:t>
            </a:r>
            <a:r>
              <a:rPr lang="en-US" sz="1000" i="1" dirty="0" err="1"/>
              <a:t>Behaviour</a:t>
            </a:r>
            <a:r>
              <a:rPr lang="en-US" sz="1000" i="1" dirty="0"/>
              <a:t>, Adultery, and Divorce </a:t>
            </a:r>
            <a:r>
              <a:rPr lang="en-US" sz="1000" dirty="0"/>
              <a:t>(1989), 99.2.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18</a:t>
            </a:fld>
            <a:endParaRPr lang="en-US"/>
          </a:p>
        </p:txBody>
      </p:sp>
    </p:spTree>
    <p:extLst>
      <p:ext uri="{BB962C8B-B14F-4D97-AF65-F5344CB8AC3E}">
        <p14:creationId xmlns:p14="http://schemas.microsoft.com/office/powerpoint/2010/main" val="39697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Ellen G. White Statement Regarding the Abuse of Power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minister of the gospel does not control his baser passions, if he fails to follow the example of the apostle and so dishonors his profession and faith as to even name the indulgence of sin, our sisters who profess godliness should not for an instant flatter themselves that sin or crime loses its sinfulness in the least because their minister dares to engage in it.”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vol. 2, 457.1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20</a:t>
            </a:fld>
            <a:endParaRPr lang="en-US"/>
          </a:p>
        </p:txBody>
      </p:sp>
    </p:spTree>
    <p:extLst>
      <p:ext uri="{BB962C8B-B14F-4D97-AF65-F5344CB8AC3E}">
        <p14:creationId xmlns:p14="http://schemas.microsoft.com/office/powerpoint/2010/main" val="257611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Ellen G. White Statement Regarding the Abuse of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that men who are in responsible places show themselves to be familiar with sin should not lessen the guilt and enormity of the sin in the minds of any. Sin should appear just as sinful, just as abhorrent, as it had been heretofore regarded; and the minds of the pure and elevated should abhor and shun the one who indulges in sin, as they would flee from a serpent whose sting was deadly.”</a:t>
            </a:r>
            <a:r>
              <a:rPr lang="en-US" dirty="0">
                <a:effectLst/>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Testimo</a:t>
            </a:r>
            <a:r>
              <a:rPr lang="en-US" sz="1200" i="1" dirty="0"/>
              <a:t>nies for the Church</a:t>
            </a:r>
            <a:r>
              <a:rPr lang="en-US" sz="1200" dirty="0"/>
              <a:t>, vol. 2, 457.1</a:t>
            </a: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21</a:t>
            </a:fld>
            <a:endParaRPr lang="en-US"/>
          </a:p>
        </p:txBody>
      </p:sp>
    </p:spTree>
    <p:extLst>
      <p:ext uri="{BB962C8B-B14F-4D97-AF65-F5344CB8AC3E}">
        <p14:creationId xmlns:p14="http://schemas.microsoft.com/office/powerpoint/2010/main" val="58516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Ellen G. White Statement Regarding the Abuse of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man professing to keep God's holy law, and ministering in sacred things, takes advantage of the confidence his position gives him and seeks to indulge his base passions, this fact should of itself be sufficient to enable a woman professing godliness to see that, although his profession is as exalted as the heavens, an impure proposal coming from him is from Satan disguised as an angel of light. I cannot believe that the word of God is abiding in the hearts of those who so readily yield up their </a:t>
            </a:r>
            <a:r>
              <a:rPr lang="en-US" sz="1200" kern="1200" dirty="0" err="1">
                <a:solidFill>
                  <a:schemeClr val="tx1"/>
                </a:solidFill>
                <a:effectLst/>
                <a:latin typeface="+mn-lt"/>
                <a:ea typeface="+mn-ea"/>
                <a:cs typeface="+mn-cs"/>
              </a:rPr>
              <a:t>innocency</a:t>
            </a:r>
            <a:r>
              <a:rPr lang="en-US" sz="1200" kern="1200" dirty="0">
                <a:solidFill>
                  <a:schemeClr val="tx1"/>
                </a:solidFill>
                <a:effectLst/>
                <a:latin typeface="+mn-lt"/>
                <a:ea typeface="+mn-ea"/>
                <a:cs typeface="+mn-cs"/>
              </a:rPr>
              <a:t> and virtue upon the altar of lustful passions.” —</a:t>
            </a:r>
            <a:r>
              <a:rPr lang="en-US" sz="1200" i="1" kern="1200" dirty="0">
                <a:solidFill>
                  <a:schemeClr val="tx1"/>
                </a:solidFill>
                <a:effectLst/>
                <a:latin typeface="+mn-lt"/>
                <a:ea typeface="+mn-ea"/>
                <a:cs typeface="+mn-cs"/>
              </a:rPr>
              <a:t>Testimonies for the Church</a:t>
            </a:r>
            <a:r>
              <a:rPr lang="en-US" sz="1200" kern="1200" dirty="0">
                <a:solidFill>
                  <a:schemeClr val="tx1"/>
                </a:solidFill>
                <a:effectLst/>
                <a:latin typeface="+mn-lt"/>
                <a:ea typeface="+mn-ea"/>
                <a:cs typeface="+mn-cs"/>
              </a:rPr>
              <a:t>, vol. 2, 457.2.</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22</a:t>
            </a:fld>
            <a:endParaRPr lang="en-US"/>
          </a:p>
        </p:txBody>
      </p:sp>
    </p:spTree>
    <p:extLst>
      <p:ext uri="{BB962C8B-B14F-4D97-AF65-F5344CB8AC3E}">
        <p14:creationId xmlns:p14="http://schemas.microsoft.com/office/powerpoint/2010/main" val="221482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many stories of the misuse and abuse of power which are recorded for our warning and learning in the Bible. One of the saddest and most complete illustrations of multiple types of the abuse of power at several levels can be found in 1 Samuel chapters 2 through</a:t>
            </a:r>
            <a:r>
              <a:rPr lang="en-US" sz="1200" kern="1200" baseline="0" dirty="0">
                <a:solidFill>
                  <a:schemeClr val="tx1"/>
                </a:solidFill>
                <a:effectLst/>
                <a:latin typeface="+mn-lt"/>
                <a:ea typeface="+mn-ea"/>
                <a:cs typeface="+mn-cs"/>
              </a:rPr>
              <a:t> 4. </a:t>
            </a:r>
          </a:p>
          <a:p>
            <a:r>
              <a:rPr lang="en-US" sz="1200" kern="1200" dirty="0">
                <a:solidFill>
                  <a:schemeClr val="tx1"/>
                </a:solidFill>
                <a:effectLst/>
                <a:latin typeface="+mn-lt"/>
                <a:ea typeface="+mn-ea"/>
                <a:cs typeface="+mn-cs"/>
              </a:rPr>
              <a:t> </a:t>
            </a:r>
          </a:p>
          <a:p>
            <a:pPr lvl="1"/>
            <a:r>
              <a:rPr lang="en-US" sz="1200" b="1" i="1" kern="1200" dirty="0">
                <a:solidFill>
                  <a:schemeClr val="tx1"/>
                </a:solidFill>
                <a:effectLst/>
                <a:latin typeface="+mn-lt"/>
                <a:ea typeface="+mn-ea"/>
                <a:cs typeface="+mn-cs"/>
              </a:rPr>
              <a:t>[As a workshop leader, </a:t>
            </a:r>
            <a:r>
              <a:rPr lang="en-US" sz="1200" i="1" kern="1200" dirty="0">
                <a:solidFill>
                  <a:schemeClr val="tx1"/>
                </a:solidFill>
                <a:effectLst/>
                <a:latin typeface="+mn-lt"/>
                <a:ea typeface="+mn-ea"/>
                <a:cs typeface="+mn-cs"/>
              </a:rPr>
              <a:t>read these chapters in advance, and mark some of the texts which illustrate the multiple abuses catalogued in the chapters.]</a:t>
            </a:r>
          </a:p>
          <a:p>
            <a:pPr lvl="1"/>
            <a:r>
              <a:rPr lang="en-US" sz="1200" i="1" kern="1200" dirty="0">
                <a:solidFill>
                  <a:schemeClr val="tx1"/>
                </a:solidFill>
                <a:effectLst/>
                <a:latin typeface="+mn-lt"/>
                <a:ea typeface="+mn-ea"/>
                <a:cs typeface="+mn-cs"/>
              </a:rPr>
              <a:t> </a:t>
            </a:r>
          </a:p>
          <a:p>
            <a:pPr lvl="1"/>
            <a:r>
              <a:rPr lang="en-US" sz="1200" i="1" kern="1200" dirty="0">
                <a:solidFill>
                  <a:schemeClr val="tx1"/>
                </a:solidFill>
                <a:effectLst/>
                <a:latin typeface="+mn-lt"/>
                <a:ea typeface="+mn-ea"/>
                <a:cs typeface="+mn-cs"/>
              </a:rPr>
              <a:t>[Below you will find a list of specific texts, and the issues of abuse they illustrate. You may wish to challenge the group to look for, find, and list the various kinds of abuse they can find. If you do it that way, it would be helpful to list the text and the abuse issue on a board, overhead, or some other way so that all can see the textual reference and the abuse as they are uncovered. This will help fix the story and warnings in the minds of participants.]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01C1A80-FBDD-434F-A0BA-8BBAFE6A726F}" type="slidenum">
              <a:rPr lang="en-US" smtClean="0"/>
              <a:t>23</a:t>
            </a:fld>
            <a:endParaRPr lang="en-US"/>
          </a:p>
        </p:txBody>
      </p:sp>
    </p:spTree>
    <p:extLst>
      <p:ext uri="{BB962C8B-B14F-4D97-AF65-F5344CB8AC3E}">
        <p14:creationId xmlns:p14="http://schemas.microsoft.com/office/powerpoint/2010/main" val="416660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 Samuel 2</a:t>
            </a:r>
          </a:p>
          <a:p>
            <a:r>
              <a:rPr lang="en-US" sz="1200" b="1" kern="1200" dirty="0">
                <a:solidFill>
                  <a:schemeClr val="tx1"/>
                </a:solidFill>
                <a:effectLst/>
                <a:latin typeface="+mn-lt"/>
                <a:ea typeface="+mn-ea"/>
                <a:cs typeface="+mn-cs"/>
              </a:rPr>
              <a:t>2:3: “The Lord is a God who knows </a:t>
            </a:r>
            <a:r>
              <a:rPr lang="en-US" sz="1200" kern="1200" dirty="0">
                <a:solidFill>
                  <a:schemeClr val="tx1"/>
                </a:solidFill>
                <a:effectLst/>
                <a:latin typeface="+mn-lt"/>
                <a:ea typeface="+mn-ea"/>
                <a:cs typeface="+mn-cs"/>
              </a:rPr>
              <a:t>and by him deeds are weighed.” (This sets the stage for the warnings to be gained from what follows)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2:9, 10: “It is not by strength that one prevails.</a:t>
            </a:r>
            <a:r>
              <a:rPr lang="en-US" sz="1200" kern="1200" dirty="0">
                <a:solidFill>
                  <a:schemeClr val="tx1"/>
                </a:solidFill>
                <a:effectLst/>
                <a:latin typeface="+mn-lt"/>
                <a:ea typeface="+mn-ea"/>
                <a:cs typeface="+mn-cs"/>
              </a:rPr>
              <a:t> Those who oppose the Lord will be shattered. (Again, this is a warning and an introduction to what will be shared)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2:12: “Eli’s sons had no regard for (did not know) the Lord.”</a:t>
            </a:r>
            <a:r>
              <a:rPr lang="en-US" sz="1200" kern="1200" dirty="0">
                <a:solidFill>
                  <a:schemeClr val="tx1"/>
                </a:solidFill>
                <a:effectLst/>
                <a:latin typeface="+mn-lt"/>
                <a:ea typeface="+mn-ea"/>
                <a:cs typeface="+mn-cs"/>
              </a:rPr>
              <a:t> (In other words, they were not real. They were fakes pretending to be religious leaders; religious abuse)</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24</a:t>
            </a:fld>
            <a:endParaRPr lang="en-US"/>
          </a:p>
        </p:txBody>
      </p:sp>
    </p:spTree>
    <p:extLst>
      <p:ext uri="{BB962C8B-B14F-4D97-AF65-F5344CB8AC3E}">
        <p14:creationId xmlns:p14="http://schemas.microsoft.com/office/powerpoint/2010/main" val="254022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subject of abuse of power is a large subject with many ramifications. In the sermon on the abuse of power also prepared for this day we particularly looked at the biblical story of the sin of David and Bathsheba. But there are many other stories and there are many aspects to this problem</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There is the problem itself, what the abuse of power means, how the problem is dealt with so that the problem does not become bigger, what to do about the problem, and how to affect restoration. Both the victim and the abuser need ministry.</a:t>
            </a:r>
            <a:r>
              <a:rPr lang="en-US" sz="1200" kern="1200" dirty="0">
                <a:solidFill>
                  <a:schemeClr val="tx1"/>
                </a:solidFill>
                <a:effectLst/>
                <a:latin typeface="+mn-lt"/>
                <a:ea typeface="+mn-ea"/>
                <a:cs typeface="+mn-cs"/>
              </a:rPr>
              <a:t> And if the abuse occurs in the church there are often people who do not believe it has happened and take sides, and as a result the church itself suffers.</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a:t>
            </a:fld>
            <a:endParaRPr lang="en-US"/>
          </a:p>
        </p:txBody>
      </p:sp>
    </p:spTree>
    <p:extLst>
      <p:ext uri="{BB962C8B-B14F-4D97-AF65-F5344CB8AC3E}">
        <p14:creationId xmlns:p14="http://schemas.microsoft.com/office/powerpoint/2010/main" val="22119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Samuel 2</a:t>
            </a:r>
          </a:p>
          <a:p>
            <a:r>
              <a:rPr lang="en-US" sz="1200" b="1" kern="1200" dirty="0">
                <a:solidFill>
                  <a:schemeClr val="tx1"/>
                </a:solidFill>
                <a:effectLst/>
                <a:latin typeface="+mn-lt"/>
                <a:ea typeface="+mn-ea"/>
                <a:cs typeface="+mn-cs"/>
              </a:rPr>
              <a:t>2:12-16: They intimidated the people </a:t>
            </a:r>
            <a:r>
              <a:rPr lang="en-US" sz="1200" kern="1200" dirty="0">
                <a:solidFill>
                  <a:schemeClr val="tx1"/>
                </a:solidFill>
                <a:effectLst/>
                <a:latin typeface="+mn-lt"/>
                <a:ea typeface="+mn-ea"/>
                <a:cs typeface="+mn-cs"/>
              </a:rPr>
              <a:t>and essentially robbed them. They had no regard for the people. (positional and religious abuse)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2:17: The abusive behavior is labeled as sin.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2:22-25: They had no regard for the women who served at the temple. </a:t>
            </a:r>
            <a:r>
              <a:rPr lang="en-US" sz="1200" kern="1200" dirty="0">
                <a:solidFill>
                  <a:schemeClr val="tx1"/>
                </a:solidFill>
                <a:effectLst/>
                <a:latin typeface="+mn-lt"/>
                <a:ea typeface="+mn-ea"/>
                <a:cs typeface="+mn-cs"/>
              </a:rPr>
              <a:t>They used their position to be sexually and religiously abusive. (positional, sexual, and religious abuse)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25</a:t>
            </a:fld>
            <a:endParaRPr lang="en-US"/>
          </a:p>
        </p:txBody>
      </p:sp>
    </p:spTree>
    <p:extLst>
      <p:ext uri="{BB962C8B-B14F-4D97-AF65-F5344CB8AC3E}">
        <p14:creationId xmlns:p14="http://schemas.microsoft.com/office/powerpoint/2010/main" val="268137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Samuel 3</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3:1: The abusive atmosphere and activity was directly related to a spiritual decline and lack of connection with God. </a:t>
            </a:r>
            <a:r>
              <a:rPr lang="en-US" sz="1200" kern="1200" dirty="0">
                <a:solidFill>
                  <a:schemeClr val="tx1"/>
                </a:solidFill>
                <a:effectLst/>
                <a:latin typeface="+mn-lt"/>
                <a:ea typeface="+mn-ea"/>
                <a:cs typeface="+mn-cs"/>
              </a:rPr>
              <a:t>“In those days the word of the Lord was rare; there were not many visions.” (Such is the result of abuse on the entire community, not just on those directly involved)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26</a:t>
            </a:fld>
            <a:endParaRPr lang="en-US"/>
          </a:p>
        </p:txBody>
      </p:sp>
    </p:spTree>
    <p:extLst>
      <p:ext uri="{BB962C8B-B14F-4D97-AF65-F5344CB8AC3E}">
        <p14:creationId xmlns:p14="http://schemas.microsoft.com/office/powerpoint/2010/main" val="60675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Misuse and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Chapters 2 through 4 of 1 Samuel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Samuel 4</a:t>
            </a:r>
          </a:p>
          <a:p>
            <a:r>
              <a:rPr lang="en-US" sz="1200" b="1" kern="1200" dirty="0">
                <a:solidFill>
                  <a:schemeClr val="tx1"/>
                </a:solidFill>
                <a:effectLst/>
                <a:latin typeface="+mn-lt"/>
                <a:ea typeface="+mn-ea"/>
                <a:cs typeface="+mn-cs"/>
              </a:rPr>
              <a:t>4:10: The losses sustained by the community were great:</a:t>
            </a:r>
          </a:p>
          <a:p>
            <a:r>
              <a:rPr lang="en-US" sz="1200" kern="1200" dirty="0">
                <a:solidFill>
                  <a:schemeClr val="tx1"/>
                </a:solidFill>
                <a:effectLst/>
                <a:latin typeface="+mn-lt"/>
                <a:ea typeface="+mn-ea"/>
                <a:cs typeface="+mn-cs"/>
              </a:rPr>
              <a:t>	30,000 fell in battle.</a:t>
            </a:r>
          </a:p>
          <a:p>
            <a:r>
              <a:rPr lang="en-US" sz="1200" kern="1200" dirty="0">
                <a:solidFill>
                  <a:schemeClr val="tx1"/>
                </a:solidFill>
                <a:effectLst/>
                <a:latin typeface="+mn-lt"/>
                <a:ea typeface="+mn-ea"/>
                <a:cs typeface="+mn-cs"/>
              </a:rPr>
              <a:t>	The Ark of God was captured.</a:t>
            </a:r>
          </a:p>
          <a:p>
            <a:r>
              <a:rPr lang="en-US" sz="1200" kern="1200" dirty="0">
                <a:solidFill>
                  <a:schemeClr val="tx1"/>
                </a:solidFill>
                <a:effectLst/>
                <a:latin typeface="+mn-lt"/>
                <a:ea typeface="+mn-ea"/>
                <a:cs typeface="+mn-cs"/>
              </a:rPr>
              <a:t>	Eli’s two sons and leaders died.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4:18:	Eli dies when he hears the negative news.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4:21, 22: The glory departed from the people and nation,</a:t>
            </a:r>
            <a:r>
              <a:rPr lang="en-US" sz="1200" kern="1200" dirty="0">
                <a:solidFill>
                  <a:schemeClr val="tx1"/>
                </a:solidFill>
                <a:effectLst/>
                <a:latin typeface="+mn-lt"/>
                <a:ea typeface="+mn-ea"/>
                <a:cs typeface="+mn-cs"/>
              </a:rPr>
              <a:t> because of the multiple abuses of power chronicled in these chapters.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Such are the negative results of abusing power. The same is true today as it was in the days of Eli, his sons, and Samuel. God has not changed. His expectations are the same.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27</a:t>
            </a:fld>
            <a:endParaRPr lang="en-US"/>
          </a:p>
        </p:txBody>
      </p:sp>
    </p:spTree>
    <p:extLst>
      <p:ext uri="{BB962C8B-B14F-4D97-AF65-F5344CB8AC3E}">
        <p14:creationId xmlns:p14="http://schemas.microsoft.com/office/powerpoint/2010/main" val="86881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Jeremiah 7:1-7 reminds us. .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28</a:t>
            </a:fld>
            <a:endParaRPr lang="en-US"/>
          </a:p>
        </p:txBody>
      </p:sp>
    </p:spTree>
    <p:extLst>
      <p:ext uri="{BB962C8B-B14F-4D97-AF65-F5344CB8AC3E}">
        <p14:creationId xmlns:p14="http://schemas.microsoft.com/office/powerpoint/2010/main" val="2393105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to reform/change our ways:</a:t>
            </a:r>
          </a:p>
          <a:p>
            <a:r>
              <a:rPr lang="en-US" sz="1200" kern="1200" dirty="0">
                <a:solidFill>
                  <a:schemeClr val="tx1"/>
                </a:solidFill>
                <a:effectLst/>
                <a:latin typeface="+mn-lt"/>
                <a:ea typeface="+mn-ea"/>
                <a:cs typeface="+mn-cs"/>
              </a:rPr>
              <a:t>	Change our actions.</a:t>
            </a:r>
          </a:p>
          <a:p>
            <a:r>
              <a:rPr lang="en-US" sz="1200" kern="1200" dirty="0">
                <a:solidFill>
                  <a:schemeClr val="tx1"/>
                </a:solidFill>
                <a:effectLst/>
                <a:latin typeface="+mn-lt"/>
                <a:ea typeface="+mn-ea"/>
                <a:cs typeface="+mn-cs"/>
              </a:rPr>
              <a:t>	Deal justly.</a:t>
            </a:r>
          </a:p>
          <a:p>
            <a:r>
              <a:rPr lang="en-US" sz="1200" kern="1200" dirty="0">
                <a:solidFill>
                  <a:schemeClr val="tx1"/>
                </a:solidFill>
                <a:effectLst/>
                <a:latin typeface="+mn-lt"/>
                <a:ea typeface="+mn-ea"/>
                <a:cs typeface="+mn-cs"/>
              </a:rPr>
              <a:t>	Not oppress the powerless.</a:t>
            </a:r>
          </a:p>
          <a:p>
            <a:r>
              <a:rPr lang="en-US" sz="1200" kern="1200" dirty="0">
                <a:solidFill>
                  <a:schemeClr val="tx1"/>
                </a:solidFill>
                <a:effectLst/>
                <a:latin typeface="+mn-lt"/>
                <a:ea typeface="+mn-ea"/>
                <a:cs typeface="+mn-cs"/>
              </a:rPr>
              <a:t>	Not shed innocent blood (the ultimate abuse).</a:t>
            </a:r>
          </a:p>
          <a:p>
            <a:r>
              <a:rPr lang="en-US" sz="1200" kern="1200" dirty="0">
                <a:solidFill>
                  <a:schemeClr val="tx1"/>
                </a:solidFill>
                <a:effectLst/>
                <a:latin typeface="+mn-lt"/>
                <a:ea typeface="+mn-ea"/>
                <a:cs typeface="+mn-cs"/>
              </a:rPr>
              <a:t>	Not follow other gods (including the drunken god of power and abuse).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THEN, </a:t>
            </a:r>
            <a:r>
              <a:rPr lang="en-US" sz="1200" b="0" kern="1200" dirty="0">
                <a:solidFill>
                  <a:schemeClr val="tx1"/>
                </a:solidFill>
                <a:effectLst/>
                <a:latin typeface="+mn-lt"/>
                <a:ea typeface="+mn-ea"/>
                <a:cs typeface="+mn-cs"/>
              </a:rPr>
              <a:t>wonderful things will happen for the people of God.</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29</a:t>
            </a:fld>
            <a:endParaRPr lang="en-US"/>
          </a:p>
        </p:txBody>
      </p:sp>
    </p:spTree>
    <p:extLst>
      <p:ext uri="{BB962C8B-B14F-4D97-AF65-F5344CB8AC3E}">
        <p14:creationId xmlns:p14="http://schemas.microsoft.com/office/powerpoint/2010/main" val="307703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When power is abused . . .</a:t>
            </a:r>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30</a:t>
            </a:fld>
            <a:endParaRPr lang="en-US"/>
          </a:p>
        </p:txBody>
      </p:sp>
    </p:spTree>
    <p:extLst>
      <p:ext uri="{BB962C8B-B14F-4D97-AF65-F5344CB8AC3E}">
        <p14:creationId xmlns:p14="http://schemas.microsoft.com/office/powerpoint/2010/main" val="305888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is dishonored, sin is rampant, and the results can be devastating for the entire community, not just on the abused and the abuser.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Thus, we must all be aware of, withdraw from, and live above the abusive use of power. We must individually and corporately hold those who are in power absolutely accountable so power may be used to the glory of God and for the betterment of 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a:t>
            </a:r>
            <a:r>
              <a:rPr lang="en-US" sz="1200" b="1" kern="1200" dirty="0">
                <a:solidFill>
                  <a:schemeClr val="tx1"/>
                </a:solidFill>
                <a:effectLst/>
                <a:latin typeface="+mn-lt"/>
                <a:ea typeface="+mn-ea"/>
                <a:cs typeface="+mn-cs"/>
              </a:rPr>
              <a:t>“The </a:t>
            </a:r>
            <a:r>
              <a:rPr lang="en-US" sz="1200" b="1" kern="1200" cap="small" baseline="0" dirty="0">
                <a:solidFill>
                  <a:schemeClr val="tx1"/>
                </a:solidFill>
                <a:effectLst/>
                <a:latin typeface="+mn-lt"/>
                <a:ea typeface="+mn-ea"/>
                <a:cs typeface="+mn-cs"/>
              </a:rPr>
              <a:t>Lord</a:t>
            </a:r>
            <a:r>
              <a:rPr lang="en-US" sz="1200" b="1" kern="1200" dirty="0">
                <a:solidFill>
                  <a:schemeClr val="tx1"/>
                </a:solidFill>
                <a:effectLst/>
                <a:latin typeface="+mn-lt"/>
                <a:ea typeface="+mn-ea"/>
                <a:cs typeface="+mn-cs"/>
              </a:rPr>
              <a:t> is a God who knows and by him deeds are weighed” (1 Samuel 2:3).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Violation of boundaries is one of the marks of abuse. We all need and have many boundaries. When those boundaries are violated, we are violated. </a:t>
            </a:r>
            <a:r>
              <a:rPr lang="en-US" sz="1200" b="1" kern="1200" dirty="0">
                <a:solidFill>
                  <a:schemeClr val="tx1"/>
                </a:solidFill>
                <a:effectLst/>
                <a:latin typeface="+mn-lt"/>
                <a:ea typeface="+mn-ea"/>
                <a:cs typeface="+mn-cs"/>
              </a:rPr>
              <a:t>When we violate the boundaries of others, we violate them as well as their boundaries.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31</a:t>
            </a:fld>
            <a:endParaRPr lang="en-US"/>
          </a:p>
        </p:txBody>
      </p:sp>
    </p:spTree>
    <p:extLst>
      <p:ext uri="{BB962C8B-B14F-4D97-AF65-F5344CB8AC3E}">
        <p14:creationId xmlns:p14="http://schemas.microsoft.com/office/powerpoint/2010/main" val="3805835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new commandment I give to you, that you love one another; as I have loved you, that you also love one another. By this all will know that you are My disciples, if you have love for one another” (John 13:34, 35, NKJV).</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32</a:t>
            </a:fld>
            <a:endParaRPr lang="en-US"/>
          </a:p>
        </p:txBody>
      </p:sp>
    </p:spTree>
    <p:extLst>
      <p:ext uri="{BB962C8B-B14F-4D97-AF65-F5344CB8AC3E}">
        <p14:creationId xmlns:p14="http://schemas.microsoft.com/office/powerpoint/2010/main" val="303131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Types of Abuse of Power: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are the elements of power, and who has power? In all cases of abuse of power, abuse takes place when a person takes advantage of a person or group for the benefit of the abuser.</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Positional.</a:t>
            </a:r>
            <a:r>
              <a:rPr lang="en-US" sz="1200" kern="1200" dirty="0">
                <a:solidFill>
                  <a:schemeClr val="tx1"/>
                </a:solidFill>
                <a:effectLst/>
                <a:latin typeface="+mn-lt"/>
                <a:ea typeface="+mn-ea"/>
                <a:cs typeface="+mn-cs"/>
              </a:rPr>
              <a:t> The use of one’s position, education, status, to command/demand compliance of others without their consent. See Luke 3:14 where John the Baptist tells soldiers to NOT use their position to exploit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these positions are:</a:t>
            </a:r>
          </a:p>
          <a:p>
            <a:pPr lvl="0"/>
            <a:r>
              <a:rPr lang="en-US" sz="1200" kern="1200" dirty="0">
                <a:solidFill>
                  <a:schemeClr val="tx1"/>
                </a:solidFill>
                <a:effectLst/>
                <a:latin typeface="+mn-lt"/>
                <a:ea typeface="+mn-ea"/>
                <a:cs typeface="+mn-cs"/>
              </a:rPr>
              <a:t>Pastor</a:t>
            </a:r>
          </a:p>
          <a:p>
            <a:pPr lvl="0"/>
            <a:r>
              <a:rPr lang="en-US" sz="1200" kern="1200" dirty="0">
                <a:solidFill>
                  <a:schemeClr val="tx1"/>
                </a:solidFill>
                <a:effectLst/>
                <a:latin typeface="+mn-lt"/>
                <a:ea typeface="+mn-ea"/>
                <a:cs typeface="+mn-cs"/>
              </a:rPr>
              <a:t>Lawyer</a:t>
            </a:r>
          </a:p>
          <a:p>
            <a:pPr lvl="0"/>
            <a:r>
              <a:rPr lang="en-US" sz="1200" kern="1200" dirty="0">
                <a:solidFill>
                  <a:schemeClr val="tx1"/>
                </a:solidFill>
                <a:effectLst/>
                <a:latin typeface="+mn-lt"/>
                <a:ea typeface="+mn-ea"/>
                <a:cs typeface="+mn-cs"/>
              </a:rPr>
              <a:t>Teacher</a:t>
            </a:r>
          </a:p>
          <a:p>
            <a:pPr lvl="0"/>
            <a:r>
              <a:rPr lang="en-US" sz="1200" kern="1200" dirty="0">
                <a:solidFill>
                  <a:schemeClr val="tx1"/>
                </a:solidFill>
                <a:effectLst/>
                <a:latin typeface="+mn-lt"/>
                <a:ea typeface="+mn-ea"/>
                <a:cs typeface="+mn-cs"/>
              </a:rPr>
              <a:t>Coach</a:t>
            </a:r>
          </a:p>
          <a:p>
            <a:pPr lvl="0"/>
            <a:r>
              <a:rPr lang="en-US" sz="1200" kern="1200" dirty="0">
                <a:solidFill>
                  <a:schemeClr val="tx1"/>
                </a:solidFill>
                <a:effectLst/>
                <a:latin typeface="+mn-lt"/>
                <a:ea typeface="+mn-ea"/>
                <a:cs typeface="+mn-cs"/>
              </a:rPr>
              <a:t>Caregiver</a:t>
            </a:r>
          </a:p>
          <a:p>
            <a:pPr lvl="0"/>
            <a:r>
              <a:rPr lang="en-US" sz="1200" kern="1200" dirty="0">
                <a:solidFill>
                  <a:schemeClr val="tx1"/>
                </a:solidFill>
                <a:effectLst/>
                <a:latin typeface="+mn-lt"/>
                <a:ea typeface="+mn-ea"/>
                <a:cs typeface="+mn-cs"/>
              </a:rPr>
              <a:t>Doctor</a:t>
            </a:r>
          </a:p>
          <a:p>
            <a:pPr lvl="0"/>
            <a:r>
              <a:rPr lang="en-US" sz="1200" kern="1200" dirty="0">
                <a:solidFill>
                  <a:schemeClr val="tx1"/>
                </a:solidFill>
                <a:effectLst/>
                <a:latin typeface="+mn-lt"/>
                <a:ea typeface="+mn-ea"/>
                <a:cs typeface="+mn-cs"/>
              </a:rPr>
              <a:t>Therapist</a:t>
            </a:r>
          </a:p>
          <a:p>
            <a:pPr lvl="0"/>
            <a:r>
              <a:rPr lang="en-US" sz="1200" kern="1200" dirty="0">
                <a:solidFill>
                  <a:schemeClr val="tx1"/>
                </a:solidFill>
                <a:effectLst/>
                <a:latin typeface="+mn-lt"/>
                <a:ea typeface="+mn-ea"/>
                <a:cs typeface="+mn-cs"/>
              </a:rPr>
              <a:t>Church leaders</a:t>
            </a:r>
          </a:p>
          <a:p>
            <a:pPr lvl="0"/>
            <a:r>
              <a:rPr lang="en-US" sz="1200" kern="1200" dirty="0">
                <a:solidFill>
                  <a:schemeClr val="tx1"/>
                </a:solidFill>
                <a:effectLst/>
                <a:latin typeface="+mn-lt"/>
                <a:ea typeface="+mn-ea"/>
                <a:cs typeface="+mn-cs"/>
              </a:rPr>
              <a:t>Youth leaders </a:t>
            </a:r>
          </a:p>
          <a:p>
            <a:pPr lvl="0"/>
            <a:r>
              <a:rPr lang="en-US" sz="1200" kern="1200" dirty="0">
                <a:solidFill>
                  <a:schemeClr val="tx1"/>
                </a:solidFill>
                <a:effectLst/>
                <a:latin typeface="+mn-lt"/>
                <a:ea typeface="+mn-ea"/>
                <a:cs typeface="+mn-cs"/>
              </a:rPr>
              <a:t>Pathfinder leaders</a:t>
            </a:r>
          </a:p>
          <a:p>
            <a:pPr lvl="0"/>
            <a:r>
              <a:rPr lang="en-US" sz="1200" kern="1200" dirty="0">
                <a:solidFill>
                  <a:schemeClr val="tx1"/>
                </a:solidFill>
                <a:effectLst/>
                <a:latin typeface="+mn-lt"/>
                <a:ea typeface="+mn-ea"/>
                <a:cs typeface="+mn-cs"/>
              </a:rPr>
              <a:t>Boss</a:t>
            </a:r>
          </a:p>
          <a:p>
            <a:pPr lvl="0"/>
            <a:r>
              <a:rPr lang="en-US" sz="1200" kern="1200" dirty="0">
                <a:solidFill>
                  <a:schemeClr val="tx1"/>
                </a:solidFill>
                <a:effectLst/>
                <a:latin typeface="+mn-lt"/>
                <a:ea typeface="+mn-ea"/>
                <a:cs typeface="+mn-cs"/>
              </a:rPr>
              <a:t>VIP/political</a:t>
            </a:r>
          </a:p>
          <a:p>
            <a:pPr lvl="0"/>
            <a:r>
              <a:rPr lang="en-US" sz="1200" kern="1200" dirty="0">
                <a:solidFill>
                  <a:schemeClr val="tx1"/>
                </a:solidFill>
                <a:effectLst/>
                <a:latin typeface="+mn-lt"/>
                <a:ea typeface="+mn-ea"/>
                <a:cs typeface="+mn-cs"/>
              </a:rPr>
              <a:t>Husbands/wives</a:t>
            </a:r>
          </a:p>
          <a:p>
            <a:pPr lvl="0"/>
            <a:r>
              <a:rPr lang="en-US" sz="1200" kern="1200" dirty="0">
                <a:solidFill>
                  <a:schemeClr val="tx1"/>
                </a:solidFill>
                <a:effectLst/>
                <a:latin typeface="+mn-lt"/>
                <a:ea typeface="+mn-ea"/>
                <a:cs typeface="+mn-cs"/>
              </a:rPr>
              <a:t>Parents</a:t>
            </a:r>
          </a:p>
        </p:txBody>
      </p:sp>
      <p:sp>
        <p:nvSpPr>
          <p:cNvPr id="4" name="Slide Number Placeholder 3"/>
          <p:cNvSpPr>
            <a:spLocks noGrp="1"/>
          </p:cNvSpPr>
          <p:nvPr>
            <p:ph type="sldNum" sz="quarter" idx="5"/>
          </p:nvPr>
        </p:nvSpPr>
        <p:spPr/>
        <p:txBody>
          <a:bodyPr/>
          <a:lstStyle/>
          <a:p>
            <a:fld id="{801C1A80-FBDD-434F-A0BA-8BBAFE6A726F}" type="slidenum">
              <a:rPr lang="en-US" smtClean="0"/>
              <a:t>3</a:t>
            </a:fld>
            <a:endParaRPr lang="en-US"/>
          </a:p>
        </p:txBody>
      </p:sp>
    </p:spTree>
    <p:extLst>
      <p:ext uri="{BB962C8B-B14F-4D97-AF65-F5344CB8AC3E}">
        <p14:creationId xmlns:p14="http://schemas.microsoft.com/office/powerpoint/2010/main" val="27010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Economic</a:t>
            </a:r>
            <a:r>
              <a:rPr lang="en-US" sz="1200" kern="1200" dirty="0">
                <a:solidFill>
                  <a:schemeClr val="tx1"/>
                </a:solidFill>
                <a:effectLst/>
                <a:latin typeface="+mn-lt"/>
                <a:ea typeface="+mn-ea"/>
                <a:cs typeface="+mn-cs"/>
              </a:rPr>
              <a:t>—the use or misuse of money and trust in managing funds; the person wields power because they have the money—they are looked up to, or they control things or events with their money by either giving or withholding it. Texts: Acts 5:1-12—Ananias and Sapphira; James 5; Deuteronomy 8:18.</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Influence—</a:t>
            </a:r>
            <a:r>
              <a:rPr lang="en-US" sz="1200" kern="1200" dirty="0">
                <a:solidFill>
                  <a:schemeClr val="tx1"/>
                </a:solidFill>
                <a:effectLst/>
                <a:latin typeface="+mn-lt"/>
                <a:ea typeface="+mn-ea"/>
                <a:cs typeface="+mn-cs"/>
              </a:rPr>
              <a:t>the use of persuasion because they have written a book, are a member of a certain group, have a forceful personality, etc. Think of people in sports, entertainment, music, social media, and other well-known people who influence followers and endorse advertisements. They have the power of persuasion. Wikipedia lists five United States officials who have been impeached for abuse of power. It even lists a case as far back as 215 CE in China. [1]</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a:t>
            </a:r>
            <a:r>
              <a:rPr lang="en-US" sz="1200" kern="1200" dirty="0">
                <a:solidFill>
                  <a:schemeClr val="tx1"/>
                </a:solidFill>
                <a:effectLst/>
                <a:latin typeface="+mn-lt"/>
                <a:ea typeface="+mn-ea"/>
                <a:cs typeface="+mn-cs"/>
              </a:rPr>
              <a:t>usually the use of size and or physical strength to force compliance. This is perhaps obvious—if you are bigger or stronger than I, you have power over me. Texts—Numbers 22:22-27: Balaam beats his donkey. Genesis 37: Joseph’s brothers sell him to slavery. 2 Samuel 13:14: “and since he was stronger than she, he raped her.”</a:t>
            </a:r>
            <a:r>
              <a:rPr lang="en-US" dirty="0">
                <a:effectLst/>
              </a:rPr>
              <a:t>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Informational—</a:t>
            </a:r>
            <a:r>
              <a:rPr lang="en-US" sz="1200" kern="1200" dirty="0">
                <a:solidFill>
                  <a:schemeClr val="tx1"/>
                </a:solidFill>
                <a:effectLst/>
                <a:latin typeface="+mn-lt"/>
                <a:ea typeface="+mn-ea"/>
                <a:cs typeface="+mn-cs"/>
              </a:rPr>
              <a:t>the use of information that another lacks or needs will often give power to the one who knows. This is particularly true in church leadership and political leadership. If you are on the inside path of information, you can control events and people.</a:t>
            </a:r>
            <a:r>
              <a:rPr lang="en-US" dirty="0">
                <a:effectLst/>
              </a:rPr>
              <a:t> </a:t>
            </a:r>
          </a:p>
          <a:p>
            <a:pPr lvl="0"/>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Psychological and Emotional—</a:t>
            </a:r>
            <a:r>
              <a:rPr lang="en-US" sz="1200" kern="1200" dirty="0">
                <a:solidFill>
                  <a:schemeClr val="tx1"/>
                </a:solidFill>
                <a:effectLst/>
                <a:latin typeface="+mn-lt"/>
                <a:ea typeface="+mn-ea"/>
                <a:cs typeface="+mn-cs"/>
              </a:rPr>
              <a:t>the use of emotions to dominate, shame, manipulate, or control others. Ephesians 6:4 says, “Do not exasperate your children.” Texts—Genesis 2:1-7: Satan/Eve/Adam intimidating lies = pressure.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Spiritual—</a:t>
            </a:r>
            <a:r>
              <a:rPr lang="en-US" sz="1200" kern="1200" dirty="0">
                <a:solidFill>
                  <a:schemeClr val="tx1"/>
                </a:solidFill>
                <a:effectLst/>
                <a:latin typeface="+mn-lt"/>
                <a:ea typeface="+mn-ea"/>
                <a:cs typeface="+mn-cs"/>
              </a:rPr>
              <a:t>the use of spiritual influence or position to command, demand, demean, or force someone into a belief or behavior. Text—John 11:49: Caiaphas, “You know nothing at all!”</a:t>
            </a:r>
            <a:r>
              <a:rPr lang="en-US" dirty="0">
                <a:effectLst/>
              </a:rPr>
              <a:t> </a:t>
            </a:r>
          </a:p>
          <a:p>
            <a:pPr lvl="0"/>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Sexual—</a:t>
            </a:r>
            <a:r>
              <a:rPr lang="en-US" sz="1200" kern="1200" dirty="0">
                <a:solidFill>
                  <a:schemeClr val="tx1"/>
                </a:solidFill>
                <a:effectLst/>
                <a:latin typeface="+mn-lt"/>
                <a:ea typeface="+mn-ea"/>
                <a:cs typeface="+mn-cs"/>
              </a:rPr>
              <a:t>the exploitation of another for personal sexual gratification. The abuse by these individuals may be in the form of sexual abuse, incest, molestation, or sexual harassment. Note: In many countries there are strong legal guidelines on reporting, and potentially severe legal penalties for this kind of abuse, especially the abuse of minor children. Texts—1 Samuel 2:22-25: Eli’s sons. 2 Samuel 11: David and Bathsheba.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u="sng" kern="1200" baseline="0" dirty="0">
                <a:solidFill>
                  <a:schemeClr val="tx1"/>
                </a:solidFill>
                <a:effectLst/>
                <a:latin typeface="+mn-lt"/>
                <a:ea typeface="+mn-ea"/>
                <a:cs typeface="+mn-cs"/>
                <a:hlinkClick r:id="rId3"/>
              </a:rPr>
              <a:t>https://en.wikipedia.org/wiki/Abuse_of_power. Accessed 2/16/2022</a:t>
            </a:r>
            <a:r>
              <a:rPr lang="en-US" sz="1200" kern="1200" baseline="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4</a:t>
            </a:fld>
            <a:endParaRPr lang="en-US"/>
          </a:p>
        </p:txBody>
      </p:sp>
    </p:spTree>
    <p:extLst>
      <p:ext uri="{BB962C8B-B14F-4D97-AF65-F5344CB8AC3E}">
        <p14:creationId xmlns:p14="http://schemas.microsoft.com/office/powerpoint/2010/main" val="24200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all of these cases, </a:t>
            </a:r>
            <a:r>
              <a:rPr lang="en-US" sz="1200" b="1" kern="1200" dirty="0">
                <a:solidFill>
                  <a:schemeClr val="tx1"/>
                </a:solidFill>
                <a:effectLst/>
                <a:latin typeface="+mn-lt"/>
                <a:ea typeface="+mn-ea"/>
                <a:cs typeface="+mn-cs"/>
              </a:rPr>
              <a:t>the person with the power is also the one who should be </a:t>
            </a:r>
            <a:r>
              <a:rPr lang="en-US" sz="1200" b="1" u="none" kern="1200" dirty="0">
                <a:solidFill>
                  <a:schemeClr val="tx1"/>
                </a:solidFill>
                <a:effectLst/>
                <a:latin typeface="+mn-lt"/>
                <a:ea typeface="+mn-ea"/>
                <a:cs typeface="+mn-cs"/>
              </a:rPr>
              <a:t>held responsible for the situation—not the victim. </a:t>
            </a:r>
            <a:r>
              <a:rPr lang="en-US" sz="1200" u="none" kern="1200" dirty="0">
                <a:solidFill>
                  <a:schemeClr val="tx1"/>
                </a:solidFill>
                <a:effectLst/>
                <a:latin typeface="+mn-lt"/>
                <a:ea typeface="+mn-ea"/>
                <a:cs typeface="+mn-cs"/>
              </a:rPr>
              <a:t>Stephen Covey, in his </a:t>
            </a:r>
            <a:r>
              <a:rPr lang="en-US" sz="1200" kern="1200" dirty="0">
                <a:solidFill>
                  <a:schemeClr val="tx1"/>
                </a:solidFill>
                <a:effectLst/>
                <a:latin typeface="+mn-lt"/>
                <a:ea typeface="+mn-ea"/>
                <a:cs typeface="+mn-cs"/>
              </a:rPr>
              <a:t>book </a:t>
            </a:r>
            <a:r>
              <a:rPr lang="en-US" sz="1200" i="1" kern="1200" dirty="0">
                <a:solidFill>
                  <a:schemeClr val="tx1"/>
                </a:solidFill>
                <a:effectLst/>
                <a:latin typeface="+mn-lt"/>
                <a:ea typeface="+mn-ea"/>
                <a:cs typeface="+mn-cs"/>
              </a:rPr>
              <a:t>The 7 Habits of Highly Effective People,</a:t>
            </a:r>
            <a:r>
              <a:rPr lang="en-US" sz="1200" kern="1200" dirty="0">
                <a:solidFill>
                  <a:schemeClr val="tx1"/>
                </a:solidFill>
                <a:effectLst/>
                <a:latin typeface="+mn-lt"/>
                <a:ea typeface="+mn-ea"/>
                <a:cs typeface="+mn-cs"/>
              </a:rPr>
              <a:t> has what he calls the proactive model. This means that “as human beings, we are responsible for our own</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lives. Our behavior is a function of our decisions, not our conditions.” Then he goes on to say, “</a:t>
            </a:r>
            <a:r>
              <a:rPr lang="en-US" sz="1200" b="1" kern="1200" dirty="0">
                <a:solidFill>
                  <a:schemeClr val="tx1"/>
                </a:solidFill>
                <a:effectLst/>
                <a:latin typeface="+mn-lt"/>
                <a:ea typeface="+mn-ea"/>
                <a:cs typeface="+mn-cs"/>
              </a:rPr>
              <a:t>Look at the word responsibility—‘response-ability’—the ability to choose your response.”</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this clarifies is that the person with the power is the one with the responsibility, and cannot say, “Well, she/he tempted me,” or as in the case of Bathsheba and David, we cannot blame her. David was king and the one responsible. If this were not so, we should have had Psalm 51, a prayer of repentance, from Bathsheba, not David. But he knew he was in the wrong, and so did the prophet Nathan. In fact, 2 Samuel 11:27 says, “But the thing David had done displeased the Lord.”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pastor, the teacher, the therapist, the Pathfinder leader—whatever person is in charge—is the one responsible and accountable. Larry Spielman, a leader in preventing church professional misconduct says, “The leader’s role produces an implicit trust between the leader and those over whom the leader has power. The leader must not use this sacred trust for personal gratification. </a:t>
            </a:r>
            <a:r>
              <a:rPr lang="en-US" sz="1200" b="1" kern="1200" dirty="0">
                <a:solidFill>
                  <a:schemeClr val="tx1"/>
                </a:solidFill>
                <a:effectLst/>
                <a:latin typeface="+mn-lt"/>
                <a:ea typeface="+mn-ea"/>
                <a:cs typeface="+mn-cs"/>
              </a:rPr>
              <a:t>The power differential between King and subject, or leader and follower, makes the person with the less power vulnerable to exploitation.</a:t>
            </a:r>
            <a:r>
              <a:rPr lang="en-US" sz="1200" kern="12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Page 71.</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3"/>
              </a:rPr>
              <a:t>https://wordandworld.luthersem.edu/content/pdfs/19-3_Politics/19-3_Spielman.pdf</a:t>
            </a:r>
            <a:r>
              <a:rPr lang="en-US" sz="1200" kern="1200" dirty="0">
                <a:solidFill>
                  <a:schemeClr val="tx1"/>
                </a:solidFill>
                <a:effectLst/>
                <a:latin typeface="+mn-lt"/>
                <a:ea typeface="+mn-ea"/>
                <a:cs typeface="+mn-cs"/>
              </a:rPr>
              <a:t> Accessed 2/22/2022/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5</a:t>
            </a:fld>
            <a:endParaRPr lang="en-US"/>
          </a:p>
        </p:txBody>
      </p:sp>
    </p:spTree>
    <p:extLst>
      <p:ext uri="{BB962C8B-B14F-4D97-AF65-F5344CB8AC3E}">
        <p14:creationId xmlns:p14="http://schemas.microsoft.com/office/powerpoint/2010/main" val="2297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Perhaps the most important fact to </a:t>
            </a:r>
            <a:r>
              <a:rPr lang="en-US" sz="1200" b="1" kern="1200" dirty="0">
                <a:solidFill>
                  <a:schemeClr val="tx1"/>
                </a:solidFill>
                <a:effectLst/>
                <a:latin typeface="+mn-lt"/>
                <a:ea typeface="+mn-ea"/>
                <a:cs typeface="+mn-cs"/>
              </a:rPr>
              <a:t>always remember </a:t>
            </a:r>
            <a:r>
              <a:rPr lang="en-US" sz="1200" kern="1200" dirty="0">
                <a:solidFill>
                  <a:schemeClr val="tx1"/>
                </a:solidFill>
                <a:effectLst/>
                <a:latin typeface="+mn-lt"/>
                <a:ea typeface="+mn-ea"/>
                <a:cs typeface="+mn-cs"/>
              </a:rPr>
              <a:t>is that </a:t>
            </a:r>
            <a:r>
              <a:rPr lang="en-US" sz="1200" b="1" kern="1200" dirty="0">
                <a:solidFill>
                  <a:schemeClr val="tx1"/>
                </a:solidFill>
                <a:effectLst/>
                <a:latin typeface="+mn-lt"/>
                <a:ea typeface="+mn-ea"/>
                <a:cs typeface="+mn-cs"/>
              </a:rPr>
              <a:t>the one in power</a:t>
            </a:r>
            <a:r>
              <a:rPr lang="en-US" sz="1200" kern="1200" dirty="0">
                <a:solidFill>
                  <a:schemeClr val="tx1"/>
                </a:solidFill>
                <a:effectLst/>
                <a:latin typeface="+mn-lt"/>
                <a:ea typeface="+mn-ea"/>
                <a:cs typeface="+mn-cs"/>
              </a:rPr>
              <a:t>—power of any type—is the one who is responsible.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We will not be judged by</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what</a:t>
            </a:r>
            <a:r>
              <a:rPr lang="en-US" sz="1200" b="1" kern="1200" dirty="0">
                <a:solidFill>
                  <a:schemeClr val="tx1"/>
                </a:solidFill>
                <a:effectLst/>
                <a:latin typeface="+mn-lt"/>
                <a:ea typeface="+mn-ea"/>
                <a:cs typeface="+mn-cs"/>
              </a:rPr>
              <a:t> temptations</a:t>
            </a:r>
            <a:r>
              <a:rPr lang="en-US" sz="1200" kern="1200" dirty="0">
                <a:solidFill>
                  <a:schemeClr val="tx1"/>
                </a:solidFill>
                <a:effectLst/>
                <a:latin typeface="+mn-lt"/>
                <a:ea typeface="+mn-ea"/>
                <a:cs typeface="+mn-cs"/>
              </a:rPr>
              <a:t> people put in front of us, </a:t>
            </a:r>
            <a:r>
              <a:rPr lang="en-US" sz="1200" b="1" kern="1200" dirty="0">
                <a:solidFill>
                  <a:schemeClr val="tx1"/>
                </a:solidFill>
                <a:effectLst/>
                <a:latin typeface="+mn-lt"/>
                <a:ea typeface="+mn-ea"/>
                <a:cs typeface="+mn-cs"/>
              </a:rPr>
              <a:t>but by our response</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Inappropriate sexual contact with a person of the opposite or same sex is sin, even among consenting adults.</a:t>
            </a:r>
            <a:r>
              <a:rPr lang="en-US" sz="1200" kern="1200" dirty="0">
                <a:solidFill>
                  <a:schemeClr val="tx1"/>
                </a:solidFill>
                <a:effectLst/>
                <a:latin typeface="+mn-lt"/>
                <a:ea typeface="+mn-ea"/>
                <a:cs typeface="+mn-cs"/>
              </a:rPr>
              <a:t> This might involve child molestation, adultery, homosexuality, sexual harassment, voyeurism, and other types of inappropriate sexual contact. These sins should not occur among Christians, but they do. When one of the individuals has power (the pastor, church leader, teacher, doctor, etc.) that person always is the responsible one and will need to be held accountable.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you hear of an abuse case, don’t express disbelief.</a:t>
            </a:r>
            <a:r>
              <a:rPr lang="en-US" sz="1200" kern="1200" dirty="0">
                <a:solidFill>
                  <a:schemeClr val="tx1"/>
                </a:solidFill>
                <a:effectLst/>
                <a:latin typeface="+mn-lt"/>
                <a:ea typeface="+mn-ea"/>
                <a:cs typeface="+mn-cs"/>
              </a:rPr>
              <a:t> Unfortunately, things like that do </a:t>
            </a:r>
            <a:r>
              <a:rPr lang="en-US" sz="1200" b="1" kern="1200" dirty="0">
                <a:solidFill>
                  <a:schemeClr val="tx1"/>
                </a:solidFill>
                <a:effectLst/>
                <a:latin typeface="+mn-lt"/>
                <a:ea typeface="+mn-ea"/>
                <a:cs typeface="+mn-cs"/>
              </a:rPr>
              <a:t>happen, even in our church</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01C1A80-FBDD-434F-A0BA-8BBAFE6A726F}" type="slidenum">
              <a:rPr lang="en-US" smtClean="0"/>
              <a:t>6</a:t>
            </a:fld>
            <a:endParaRPr lang="en-US"/>
          </a:p>
        </p:txBody>
      </p:sp>
    </p:spTree>
    <p:extLst>
      <p:ext uri="{BB962C8B-B14F-4D97-AF65-F5344CB8AC3E}">
        <p14:creationId xmlns:p14="http://schemas.microsoft.com/office/powerpoint/2010/main" val="253388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When any type of abuse occurs, the objective from that point on is restoration.</a:t>
            </a:r>
            <a:r>
              <a:rPr lang="en-US" sz="1200" kern="1200" dirty="0">
                <a:solidFill>
                  <a:schemeClr val="tx1"/>
                </a:solidFill>
                <a:effectLst/>
                <a:latin typeface="+mn-lt"/>
                <a:ea typeface="+mn-ea"/>
                <a:cs typeface="+mn-cs"/>
              </a:rPr>
              <a:t> This involves such components as confrontation, confession, repentance, personal counseling, marriage or family counseling, and accountability groups. The restoration process is not easy and it takes time. In not all cases is restoration possible or appropriate. Above all, do not just pretend it never happened and move the perpetrator somewhere else.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Findings from CDC’s National Intimate Partner and Sexual Violence Survey (NISVS) indicate that millions of Americans are affected by </a:t>
            </a:r>
            <a:r>
              <a:rPr lang="en-US" sz="1200" b="1" kern="1200" dirty="0">
                <a:solidFill>
                  <a:schemeClr val="tx1"/>
                </a:solidFill>
                <a:effectLst/>
                <a:latin typeface="+mn-lt"/>
                <a:ea typeface="+mn-ea"/>
                <a:cs typeface="+mn-cs"/>
              </a:rPr>
              <a:t>sexual violence </a:t>
            </a:r>
            <a:r>
              <a:rPr lang="en-US" sz="1200" kern="1200" dirty="0">
                <a:solidFill>
                  <a:schemeClr val="tx1"/>
                </a:solidFill>
                <a:effectLst/>
                <a:latin typeface="+mn-lt"/>
                <a:ea typeface="+mn-ea"/>
                <a:cs typeface="+mn-cs"/>
              </a:rPr>
              <a:t>(SV), stalking, and intimate partner violence (IPV) every year. In addition to the immediate </a:t>
            </a:r>
            <a:r>
              <a:rPr lang="en-US" sz="1200" b="1" kern="1200" dirty="0">
                <a:solidFill>
                  <a:schemeClr val="tx1"/>
                </a:solidFill>
                <a:effectLst/>
                <a:latin typeface="+mn-lt"/>
                <a:ea typeface="+mn-ea"/>
                <a:cs typeface="+mn-cs"/>
              </a:rPr>
              <a:t>physical and emotional toll, a wide range of chronic physical and mental health problems </a:t>
            </a:r>
            <a:r>
              <a:rPr lang="en-US" sz="1200" kern="1200" dirty="0">
                <a:solidFill>
                  <a:schemeClr val="tx1"/>
                </a:solidFill>
                <a:effectLst/>
                <a:latin typeface="+mn-lt"/>
                <a:ea typeface="+mn-ea"/>
                <a:cs typeface="+mn-cs"/>
              </a:rPr>
              <a:t>are associated with these forms of violence. Impact is felt well beyond an individual victim, with </a:t>
            </a:r>
            <a:r>
              <a:rPr lang="en-US" sz="1200" b="1" kern="1200" dirty="0">
                <a:solidFill>
                  <a:schemeClr val="tx1"/>
                </a:solidFill>
                <a:effectLst/>
                <a:latin typeface="+mn-lt"/>
                <a:ea typeface="+mn-ea"/>
                <a:cs typeface="+mn-cs"/>
              </a:rPr>
              <a:t>substantial economic costs </a:t>
            </a:r>
            <a:r>
              <a:rPr lang="en-US" sz="1200" kern="1200" dirty="0">
                <a:solidFill>
                  <a:schemeClr val="tx1"/>
                </a:solidFill>
                <a:effectLst/>
                <a:latin typeface="+mn-lt"/>
                <a:ea typeface="+mn-ea"/>
                <a:cs typeface="+mn-cs"/>
              </a:rPr>
              <a:t>across victims' lifetimes due </a:t>
            </a:r>
            <a:r>
              <a:rPr lang="en-US" sz="1200" b="0" kern="1200" dirty="0">
                <a:solidFill>
                  <a:schemeClr val="tx1"/>
                </a:solidFill>
                <a:effectLst/>
                <a:latin typeface="+mn-lt"/>
                <a:ea typeface="+mn-ea"/>
                <a:cs typeface="+mn-cs"/>
              </a:rPr>
              <a:t>to</a:t>
            </a:r>
            <a:r>
              <a:rPr lang="en-US" sz="1200" b="1" kern="1200" dirty="0">
                <a:solidFill>
                  <a:schemeClr val="tx1"/>
                </a:solidFill>
                <a:effectLst/>
                <a:latin typeface="+mn-lt"/>
                <a:ea typeface="+mn-ea"/>
                <a:cs typeface="+mn-cs"/>
              </a:rPr>
              <a:t> medical care, lost work, and criminal justice activities</a:t>
            </a:r>
            <a:r>
              <a:rPr lang="en-US" sz="1200" kern="1200" dirty="0">
                <a:solidFill>
                  <a:schemeClr val="tx1"/>
                </a:solidFill>
                <a:effectLst/>
                <a:latin typeface="+mn-lt"/>
                <a:ea typeface="+mn-ea"/>
                <a:cs typeface="+mn-cs"/>
              </a:rPr>
              <a:t>.[1] We need to recognize that these acts of abuse could not, would not happen if there was not power on the part of the abuser.</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“According to Robert Shoop, a Kansas State University expert who has studied </a:t>
            </a:r>
            <a:r>
              <a:rPr lang="en-US" sz="1200" b="1" kern="1200" dirty="0">
                <a:solidFill>
                  <a:schemeClr val="tx1"/>
                </a:solidFill>
                <a:effectLst/>
                <a:latin typeface="+mn-lt"/>
                <a:ea typeface="+mn-ea"/>
                <a:cs typeface="+mn-cs"/>
              </a:rPr>
              <a:t>sexual harassment and abuse in schools</a:t>
            </a:r>
            <a:r>
              <a:rPr lang="en-US" sz="1200" kern="1200" dirty="0">
                <a:solidFill>
                  <a:schemeClr val="tx1"/>
                </a:solidFill>
                <a:effectLst/>
                <a:latin typeface="+mn-lt"/>
                <a:ea typeface="+mn-ea"/>
                <a:cs typeface="+mn-cs"/>
              </a:rPr>
              <a:t>, this abuse isn’t just limited to </a:t>
            </a:r>
            <a:r>
              <a:rPr lang="en-US" sz="1200" b="1" kern="1200" dirty="0">
                <a:solidFill>
                  <a:schemeClr val="tx1"/>
                </a:solidFill>
                <a:effectLst/>
                <a:latin typeface="+mn-lt"/>
                <a:ea typeface="+mn-ea"/>
                <a:cs typeface="+mn-cs"/>
              </a:rPr>
              <a:t>coaches</a:t>
            </a:r>
            <a:r>
              <a:rPr lang="en-US" sz="1200" kern="1200" dirty="0">
                <a:solidFill>
                  <a:schemeClr val="tx1"/>
                </a:solidFill>
                <a:effectLst/>
                <a:latin typeface="+mn-lt"/>
                <a:ea typeface="+mn-ea"/>
                <a:cs typeface="+mn-cs"/>
              </a:rPr>
              <a:t>. Band directors, music </a:t>
            </a:r>
            <a:r>
              <a:rPr lang="en-US" sz="1200" b="1" kern="1200" dirty="0">
                <a:solidFill>
                  <a:schemeClr val="tx1"/>
                </a:solidFill>
                <a:effectLst/>
                <a:latin typeface="+mn-lt"/>
                <a:ea typeface="+mn-ea"/>
                <a:cs typeface="+mn-cs"/>
              </a:rPr>
              <a:t>teachers</a:t>
            </a:r>
            <a:r>
              <a:rPr lang="en-US" sz="1200" kern="1200" dirty="0">
                <a:solidFill>
                  <a:schemeClr val="tx1"/>
                </a:solidFill>
                <a:effectLst/>
                <a:latin typeface="+mn-lt"/>
                <a:ea typeface="+mn-ea"/>
                <a:cs typeface="+mn-cs"/>
              </a:rPr>
              <a:t> or anybody who has access to your child in a private environment outside of the school setting could also be a predator as well…. But that’s not to say your kids are any safer in school classrooms. Reported incidents of teacher-student sex cases are becoming more and more common. Shoop said that these cases are probably the tip of the iceberg in regards to the number of cases; however, no national [USA] studies exist to discuss how prevalent a problem it truly is. Yet, he said the scandal is comparable in magnitude to (but has been </a:t>
            </a:r>
            <a:r>
              <a:rPr lang="en-US" sz="1200" b="1" kern="1200" dirty="0">
                <a:solidFill>
                  <a:schemeClr val="tx1"/>
                </a:solidFill>
                <a:effectLst/>
                <a:latin typeface="+mn-lt"/>
                <a:ea typeface="+mn-ea"/>
                <a:cs typeface="+mn-cs"/>
              </a:rPr>
              <a:t>overshadowed by</a:t>
            </a:r>
            <a:r>
              <a:rPr lang="en-US" sz="1200" kern="1200" dirty="0">
                <a:solidFill>
                  <a:schemeClr val="tx1"/>
                </a:solidFill>
                <a:effectLst/>
                <a:latin typeface="+mn-lt"/>
                <a:ea typeface="+mn-ea"/>
                <a:cs typeface="+mn-cs"/>
              </a:rPr>
              <a:t>) the incidents of </a:t>
            </a:r>
            <a:r>
              <a:rPr lang="en-US" sz="1200" b="1" kern="1200" dirty="0">
                <a:solidFill>
                  <a:schemeClr val="tx1"/>
                </a:solidFill>
                <a:effectLst/>
                <a:latin typeface="+mn-lt"/>
                <a:ea typeface="+mn-ea"/>
                <a:cs typeface="+mn-cs"/>
              </a:rPr>
              <a:t>alleged abuse by priests in the Catholic Church.</a:t>
            </a:r>
            <a:r>
              <a:rPr lang="en-US" sz="1200" kern="1200" dirty="0">
                <a:solidFill>
                  <a:schemeClr val="tx1"/>
                </a:solidFill>
                <a:effectLst/>
                <a:latin typeface="+mn-lt"/>
                <a:ea typeface="+mn-ea"/>
                <a:cs typeface="+mn-cs"/>
              </a:rPr>
              <a:t>”[2]</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3"/>
              </a:rPr>
              <a:t>https://www.cdc.gov/violenceprevention/pdf/nisvs/NISVS-overview.pdf</a:t>
            </a:r>
            <a:r>
              <a:rPr lang="en-US" sz="1200" kern="1200" dirty="0">
                <a:solidFill>
                  <a:schemeClr val="tx1"/>
                </a:solidFill>
                <a:effectLst/>
                <a:latin typeface="+mn-lt"/>
                <a:ea typeface="+mn-ea"/>
                <a:cs typeface="+mn-cs"/>
              </a:rPr>
              <a:t>. Accessed 2/24/2022.</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4"/>
              </a:rPr>
              <a:t>http://www.mediarelations.k-state.edu/WEB/News/Webzine/0202/sexualabuse.html</a:t>
            </a:r>
            <a:r>
              <a:rPr lang="en-US" sz="1200" kern="1200" dirty="0">
                <a:solidFill>
                  <a:schemeClr val="tx1"/>
                </a:solidFill>
                <a:effectLst/>
                <a:latin typeface="+mn-lt"/>
                <a:ea typeface="+mn-ea"/>
                <a:cs typeface="+mn-cs"/>
              </a:rPr>
              <a:t>. Accessed 2/24/2008.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7</a:t>
            </a:fld>
            <a:endParaRPr lang="en-US"/>
          </a:p>
        </p:txBody>
      </p:sp>
    </p:spTree>
    <p:extLst>
      <p:ext uri="{BB962C8B-B14F-4D97-AF65-F5344CB8AC3E}">
        <p14:creationId xmlns:p14="http://schemas.microsoft.com/office/powerpoint/2010/main" val="20856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 church is immune. </a:t>
            </a:r>
            <a:r>
              <a:rPr lang="en-US" sz="1200" kern="1200" dirty="0">
                <a:solidFill>
                  <a:schemeClr val="tx1"/>
                </a:solidFill>
                <a:effectLst/>
                <a:latin typeface="+mn-lt"/>
                <a:ea typeface="+mn-ea"/>
                <a:cs typeface="+mn-cs"/>
              </a:rPr>
              <a:t>“America’s largest Protestant denomination, the Southern Baptist Convention, was recently rocked by </a:t>
            </a:r>
            <a:r>
              <a:rPr lang="en-US" sz="1200" u="sng" kern="1200" dirty="0">
                <a:solidFill>
                  <a:schemeClr val="tx1"/>
                </a:solidFill>
                <a:effectLst/>
                <a:latin typeface="+mn-lt"/>
                <a:ea typeface="+mn-ea"/>
                <a:cs typeface="+mn-cs"/>
                <a:hlinkClick r:id="rId3"/>
              </a:rPr>
              <a:t>reports</a:t>
            </a:r>
            <a:r>
              <a:rPr lang="en-US" sz="1200" kern="1200" dirty="0">
                <a:solidFill>
                  <a:schemeClr val="tx1"/>
                </a:solidFill>
                <a:effectLst/>
                <a:latin typeface="+mn-lt"/>
                <a:ea typeface="+mn-ea"/>
                <a:cs typeface="+mn-cs"/>
              </a:rPr>
              <a:t> of over 700 cases of sexual abuse by nearly 400 church leaders spanning 20 years. Worse, some denominational leaders knew of the problems but didn’t stop the perpetrators. Indeed, many were repeat offenders who would leave one congregation only to prey on another. This is a horrific, sinful, and gross betrayal of God and God’s people.” [1] We have heard many reports about abuse in the Catholic Church, but it is not alone in this.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When sexual misconduct occurs, the church needs to adopt specific procedures. </a:t>
            </a:r>
            <a:r>
              <a:rPr lang="en-US" sz="1200" kern="1200" dirty="0">
                <a:solidFill>
                  <a:schemeClr val="tx1"/>
                </a:solidFill>
                <a:effectLst/>
                <a:latin typeface="+mn-lt"/>
                <a:ea typeface="+mn-ea"/>
                <a:cs typeface="+mn-cs"/>
              </a:rPr>
              <a:t>On one hand, stating specific actions can be helpful. But on the other hand, being too specific can make it impossible to follow the adopted procedure in every case. Failure to follow adopted procedures can result in litigation.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Every individual involved with children should complete a volunteer application form and undergo appropriate background checks. </a:t>
            </a:r>
            <a:r>
              <a:rPr lang="en-US" sz="1200" b="0"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ARM (Adventist Risk Management) has guidelines to help pastors on how to deal with staff and volunteers.[3]  (For more information from ARM go to: https://</a:t>
            </a:r>
            <a:r>
              <a:rPr lang="en-US" sz="1200" kern="1200" dirty="0" err="1">
                <a:solidFill>
                  <a:schemeClr val="tx1"/>
                </a:solidFill>
                <a:effectLst/>
                <a:latin typeface="+mn-lt"/>
                <a:ea typeface="+mn-ea"/>
                <a:cs typeface="+mn-cs"/>
              </a:rPr>
              <a:t>women.Adventist.org</a:t>
            </a:r>
            <a:r>
              <a:rPr lang="en-US" sz="1200" kern="1200" dirty="0">
                <a:solidFill>
                  <a:schemeClr val="tx1"/>
                </a:solidFill>
                <a:effectLst/>
                <a:latin typeface="+mn-lt"/>
                <a:ea typeface="+mn-ea"/>
                <a:cs typeface="+mn-cs"/>
              </a:rPr>
              <a:t>/protecting-our-children)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become aware of abuse by any church leader, a quick response is vital. Contact the Conference, Adventist Risk Management, and your attorney.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hlinkClick r:id="rId4"/>
              </a:rPr>
              <a:t>https://www.thebanner.org/columns/2019/04/abuse-of-power</a:t>
            </a:r>
            <a:r>
              <a:rPr lang="en-US" sz="1200" kern="1200" dirty="0">
                <a:solidFill>
                  <a:schemeClr val="tx1"/>
                </a:solidFill>
                <a:effectLst/>
                <a:latin typeface="+mn-lt"/>
                <a:ea typeface="+mn-ea"/>
                <a:cs typeface="+mn-cs"/>
              </a:rPr>
              <a:t>. Accessed 2/24/2022.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https://</a:t>
            </a:r>
            <a:r>
              <a:rPr lang="en-US" sz="1200" kern="1200" dirty="0" err="1">
                <a:solidFill>
                  <a:schemeClr val="tx1"/>
                </a:solidFill>
                <a:effectLst/>
                <a:latin typeface="+mn-lt"/>
                <a:ea typeface="+mn-ea"/>
                <a:cs typeface="+mn-cs"/>
              </a:rPr>
              <a:t>adventistrisk.org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-us/safety-resources/solutions-newsletter/2022/</a:t>
            </a:r>
            <a:r>
              <a:rPr lang="en-US" sz="1200" kern="1200" dirty="0" err="1">
                <a:solidFill>
                  <a:schemeClr val="tx1"/>
                </a:solidFill>
                <a:effectLst/>
                <a:latin typeface="+mn-lt"/>
                <a:ea typeface="+mn-ea"/>
                <a:cs typeface="+mn-cs"/>
              </a:rPr>
              <a:t>january</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nadeng</a:t>
            </a:r>
            <a:r>
              <a:rPr lang="en-US" sz="1200" kern="1200" dirty="0">
                <a:solidFill>
                  <a:schemeClr val="tx1"/>
                </a:solidFill>
                <a:effectLst/>
                <a:latin typeface="+mn-lt"/>
                <a:ea typeface="+mn-ea"/>
                <a:cs typeface="+mn-cs"/>
              </a:rPr>
              <a:t>-before-they-volunteer. Accessed 3/30/2022</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https://</a:t>
            </a:r>
            <a:r>
              <a:rPr lang="en-US" sz="1200" kern="1200" dirty="0" err="1">
                <a:solidFill>
                  <a:schemeClr val="tx1"/>
                </a:solidFill>
                <a:effectLst/>
                <a:latin typeface="+mn-lt"/>
                <a:ea typeface="+mn-ea"/>
                <a:cs typeface="+mn-cs"/>
              </a:rPr>
              <a:t>adventistrisk.org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-us/safety-resources/topics/child-protection. Accessed 3/30/2022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8</a:t>
            </a:fld>
            <a:endParaRPr lang="en-US"/>
          </a:p>
        </p:txBody>
      </p:sp>
    </p:spTree>
    <p:extLst>
      <p:ext uri="{BB962C8B-B14F-4D97-AF65-F5344CB8AC3E}">
        <p14:creationId xmlns:p14="http://schemas.microsoft.com/office/powerpoint/2010/main" val="75382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 facts we need to know about the abuse of power (</a:t>
            </a:r>
            <a:r>
              <a:rPr lang="en-US" sz="1200" b="1" kern="1200" dirty="0" err="1">
                <a:solidFill>
                  <a:schemeClr val="tx1"/>
                </a:solidFill>
                <a:effectLst/>
                <a:latin typeface="+mn-lt"/>
                <a:ea typeface="+mn-ea"/>
                <a:cs typeface="+mn-cs"/>
              </a:rPr>
              <a:t>cont</a:t>
            </a:r>
            <a:r>
              <a:rPr lang="en-US" sz="1200" b="1"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that </a:t>
            </a:r>
            <a:r>
              <a:rPr lang="en-US" sz="1200" b="1" kern="1200" dirty="0">
                <a:solidFill>
                  <a:schemeClr val="tx1"/>
                </a:solidFill>
                <a:effectLst/>
                <a:latin typeface="+mn-lt"/>
                <a:ea typeface="+mn-ea"/>
                <a:cs typeface="+mn-cs"/>
              </a:rPr>
              <a:t>regardless of the accusation, the mission of the church must be to protect the abused, to listen to the victim, and to cooperate with the authorities.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you are a church leader and someone comes to you for counseling, unless what they tell you is illegal, you </a:t>
            </a:r>
            <a:r>
              <a:rPr lang="en-US" sz="1200" b="1" u="sng" kern="1200" dirty="0">
                <a:solidFill>
                  <a:schemeClr val="tx1"/>
                </a:solidFill>
                <a:effectLst/>
                <a:latin typeface="+mn-lt"/>
                <a:ea typeface="+mn-ea"/>
                <a:cs typeface="+mn-cs"/>
              </a:rPr>
              <a:t>must</a:t>
            </a:r>
            <a:r>
              <a:rPr lang="en-US" sz="1200" b="1" kern="1200" dirty="0">
                <a:solidFill>
                  <a:schemeClr val="tx1"/>
                </a:solidFill>
                <a:effectLst/>
                <a:latin typeface="+mn-lt"/>
                <a:ea typeface="+mn-ea"/>
                <a:cs typeface="+mn-cs"/>
              </a:rPr>
              <a:t> keep the confidence. To share what you hear with anyone else in the church can ruin your ministry and their spiritual walk.</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9</a:t>
            </a:fld>
            <a:endParaRPr lang="en-US"/>
          </a:p>
        </p:txBody>
      </p:sp>
    </p:spTree>
    <p:extLst>
      <p:ext uri="{BB962C8B-B14F-4D97-AF65-F5344CB8AC3E}">
        <p14:creationId xmlns:p14="http://schemas.microsoft.com/office/powerpoint/2010/main" val="25900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4C2-AA09-4E42-B03B-AB040E910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E9249-1501-C947-B257-17A1D22EC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C4251-1D2F-3B45-BDB0-20098FB15FB6}"/>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5" name="Footer Placeholder 4">
            <a:extLst>
              <a:ext uri="{FF2B5EF4-FFF2-40B4-BE49-F238E27FC236}">
                <a16:creationId xmlns:a16="http://schemas.microsoft.com/office/drawing/2014/main" id="{987D8BBE-3DFA-4649-BDFE-4288C906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DAB22-B97C-7F47-9D20-06BCF89AF7C0}"/>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4653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6D3-A7B2-D148-86C2-03C63AB03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321D-EC30-5C44-A9CF-AE4C6C22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4486-B613-6944-B968-7D258036086D}"/>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5" name="Footer Placeholder 4">
            <a:extLst>
              <a:ext uri="{FF2B5EF4-FFF2-40B4-BE49-F238E27FC236}">
                <a16:creationId xmlns:a16="http://schemas.microsoft.com/office/drawing/2014/main" id="{FB90FD9A-D468-264B-8336-0106D548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8215-D70B-5347-8A23-27A21559D1D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92540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05628-5D91-1442-83C9-36AE36158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38EAA-FB91-1044-AE00-E3D3CF902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11DD-3588-5342-A05A-03C86C443871}"/>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5" name="Footer Placeholder 4">
            <a:extLst>
              <a:ext uri="{FF2B5EF4-FFF2-40B4-BE49-F238E27FC236}">
                <a16:creationId xmlns:a16="http://schemas.microsoft.com/office/drawing/2014/main" id="{AB3C29A5-23AD-E64D-AE45-B64DF6AA0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4C2C-98DF-A44A-9617-FAB54B9EC6F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54939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3C15-ACC2-9B46-9D92-CBD1A1F7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A6CB5-B121-DF44-A2A8-884DF344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10AF-910B-9E40-AC80-257B7ADD1022}"/>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5" name="Footer Placeholder 4">
            <a:extLst>
              <a:ext uri="{FF2B5EF4-FFF2-40B4-BE49-F238E27FC236}">
                <a16:creationId xmlns:a16="http://schemas.microsoft.com/office/drawing/2014/main" id="{1F3E7D8C-9EE7-E74D-8E4C-3EF17FF5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4966-BAB5-3648-9786-211D07FE7696}"/>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0965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B5E-490A-C24C-86F8-CB3DE71C8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36151-4FEF-1940-8D57-F6332C123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5DFCC-CD0A-6E42-A9F1-8181C14DDB0E}"/>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5" name="Footer Placeholder 4">
            <a:extLst>
              <a:ext uri="{FF2B5EF4-FFF2-40B4-BE49-F238E27FC236}">
                <a16:creationId xmlns:a16="http://schemas.microsoft.com/office/drawing/2014/main" id="{E96C9571-820B-594D-8DC6-DE77607E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79B2-7F4F-4B4D-BC62-53FF16E879DD}"/>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0382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12F-42DB-E246-BFB1-A918CA610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FCF58-F61E-0644-B819-99F20BF3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B033D-0972-1B4C-BFBC-37AA92E46B0E}"/>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5" name="Footer Placeholder 4">
            <a:extLst>
              <a:ext uri="{FF2B5EF4-FFF2-40B4-BE49-F238E27FC236}">
                <a16:creationId xmlns:a16="http://schemas.microsoft.com/office/drawing/2014/main" id="{FD3E2B31-FCC5-B84B-8EB8-51A8CCE4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F942-3BC2-D545-9295-8CBEC99DD250}"/>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88615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D73-9572-D84B-A755-151EB8710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F56EE-A168-6947-BC23-D0CD8E86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73B99-7AC2-8443-8613-0CDBD9BCE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55095-7D5D-5443-8415-7BA7F8C49338}"/>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6" name="Footer Placeholder 5">
            <a:extLst>
              <a:ext uri="{FF2B5EF4-FFF2-40B4-BE49-F238E27FC236}">
                <a16:creationId xmlns:a16="http://schemas.microsoft.com/office/drawing/2014/main" id="{81AC87D1-CE17-4147-9BE1-27AB57584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631E8-13CB-8E48-8963-62BD49D7B6C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43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BF88-7CC2-FE42-BFED-BD1A33D10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65827-202C-5645-AA6B-14F8C18A7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9D47-0740-3A42-B61D-6ED80AC8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2C852-8F0A-6B47-A0F0-B496372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CC0DF-AB28-3641-A681-DF04069BA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B180A-4B82-9B4B-845B-F7F3ABA343F6}"/>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8" name="Footer Placeholder 7">
            <a:extLst>
              <a:ext uri="{FF2B5EF4-FFF2-40B4-BE49-F238E27FC236}">
                <a16:creationId xmlns:a16="http://schemas.microsoft.com/office/drawing/2014/main" id="{13BEEB71-6192-7348-AF2C-43EDEC9CA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2760A-FC11-1349-9037-F53CE6EEB4A7}"/>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60734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80E2-9B21-CB4F-BF78-0C1BF217D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65700-9090-8149-AFD8-8329239F0610}"/>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4" name="Footer Placeholder 3">
            <a:extLst>
              <a:ext uri="{FF2B5EF4-FFF2-40B4-BE49-F238E27FC236}">
                <a16:creationId xmlns:a16="http://schemas.microsoft.com/office/drawing/2014/main" id="{5FF177B2-4B1C-7547-9E0D-CB8BF8406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00C4-CCFE-284B-B2C9-4E0DED596854}"/>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21723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BF1E-2344-274A-A775-5A2620B87A1C}"/>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3" name="Footer Placeholder 2">
            <a:extLst>
              <a:ext uri="{FF2B5EF4-FFF2-40B4-BE49-F238E27FC236}">
                <a16:creationId xmlns:a16="http://schemas.microsoft.com/office/drawing/2014/main" id="{DD4E32C5-6503-5743-90DD-67DC151DE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5BC8C-86F7-6F44-A946-63EF884D55FE}"/>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2477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143B-DFD0-A542-924F-C928CAF73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3A205-8450-2146-A1AC-D5BD4575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0BF52-CECF-F64D-AD37-C984B929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637E1-245C-D349-8CDE-C4BC46E88EDF}"/>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6" name="Footer Placeholder 5">
            <a:extLst>
              <a:ext uri="{FF2B5EF4-FFF2-40B4-BE49-F238E27FC236}">
                <a16:creationId xmlns:a16="http://schemas.microsoft.com/office/drawing/2014/main" id="{AD1A3C49-0AAA-EE47-A005-B2A0BD06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2EEF-3979-784B-A81E-F551A5F89111}"/>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349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1D9-C4FA-BE48-83F5-E2A81FBC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8F42-667F-C14A-916B-F2AA5B052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43B8-05A7-DD4E-B24A-4A8E4496D3BD}"/>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5" name="Footer Placeholder 4">
            <a:extLst>
              <a:ext uri="{FF2B5EF4-FFF2-40B4-BE49-F238E27FC236}">
                <a16:creationId xmlns:a16="http://schemas.microsoft.com/office/drawing/2014/main" id="{B9713C6E-0958-A647-B1C0-DEC24E2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3122-0FD7-F041-A3AE-4F06CC607BFE}"/>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370230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423E-38D0-DF4A-9105-7D1DF871C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2C5B0-2441-8C4D-A224-625A49A2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13235-A726-D544-8485-B11360172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43D53-78F0-5B40-B3F8-826DF3524045}"/>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6" name="Footer Placeholder 5">
            <a:extLst>
              <a:ext uri="{FF2B5EF4-FFF2-40B4-BE49-F238E27FC236}">
                <a16:creationId xmlns:a16="http://schemas.microsoft.com/office/drawing/2014/main" id="{003B5F98-B92C-8E46-A33E-9AFB89AA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F1C60-75C3-B74B-8B6E-4DCD80427BC5}"/>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151098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FC6-F120-5141-AEBC-038C0DB6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F4431-9BCB-5E44-BD99-54A0ED69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6CC8-50B9-494F-B421-B215C897D0A4}"/>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5" name="Footer Placeholder 4">
            <a:extLst>
              <a:ext uri="{FF2B5EF4-FFF2-40B4-BE49-F238E27FC236}">
                <a16:creationId xmlns:a16="http://schemas.microsoft.com/office/drawing/2014/main" id="{23ED7CD4-3E09-E047-A8DB-2872B7EAF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F9ED6-7854-F44B-B527-6F67582C5AAA}"/>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253658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EDF7-2744-834F-A73C-DF814CBAB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49E9-E965-5546-97F2-1729474EC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6DA-5BD0-1347-8615-FBB508097AC8}"/>
              </a:ext>
            </a:extLst>
          </p:cNvPr>
          <p:cNvSpPr>
            <a:spLocks noGrp="1"/>
          </p:cNvSpPr>
          <p:nvPr>
            <p:ph type="dt" sz="half" idx="10"/>
          </p:nvPr>
        </p:nvSpPr>
        <p:spPr/>
        <p:txBody>
          <a:bodyPr/>
          <a:lstStyle/>
          <a:p>
            <a:fld id="{85E3A961-51E7-894E-B095-CD9B8970C847}" type="datetimeFigureOut">
              <a:rPr lang="en-US" smtClean="0"/>
              <a:t>4/7/22</a:t>
            </a:fld>
            <a:endParaRPr lang="en-US"/>
          </a:p>
        </p:txBody>
      </p:sp>
      <p:sp>
        <p:nvSpPr>
          <p:cNvPr id="5" name="Footer Placeholder 4">
            <a:extLst>
              <a:ext uri="{FF2B5EF4-FFF2-40B4-BE49-F238E27FC236}">
                <a16:creationId xmlns:a16="http://schemas.microsoft.com/office/drawing/2014/main" id="{CB5B2D95-D648-B24D-9377-3D2DE1E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7491-D1DA-7E4E-914E-D66D03A6505B}"/>
              </a:ext>
            </a:extLst>
          </p:cNvPr>
          <p:cNvSpPr>
            <a:spLocks noGrp="1"/>
          </p:cNvSpPr>
          <p:nvPr>
            <p:ph type="sldNum" sz="quarter" idx="12"/>
          </p:nvPr>
        </p:nvSpPr>
        <p:spPr/>
        <p:txBody>
          <a:bodyPr/>
          <a:lstStyle/>
          <a:p>
            <a:fld id="{D162993C-B36F-BE4A-8CD4-A8436B1F286F}" type="slidenum">
              <a:rPr lang="en-US" smtClean="0"/>
              <a:t>‹#›</a:t>
            </a:fld>
            <a:endParaRPr lang="en-US"/>
          </a:p>
        </p:txBody>
      </p:sp>
    </p:spTree>
    <p:extLst>
      <p:ext uri="{BB962C8B-B14F-4D97-AF65-F5344CB8AC3E}">
        <p14:creationId xmlns:p14="http://schemas.microsoft.com/office/powerpoint/2010/main" val="33605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840F-DE07-294E-ADA7-232090334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B0B1-4B48-D64A-9E8C-B3D834F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D671C-F321-E240-8EBD-18EF2910703C}"/>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5" name="Footer Placeholder 4">
            <a:extLst>
              <a:ext uri="{FF2B5EF4-FFF2-40B4-BE49-F238E27FC236}">
                <a16:creationId xmlns:a16="http://schemas.microsoft.com/office/drawing/2014/main" id="{EBC422C3-8A6B-3142-9677-FA985F7B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052E-81E3-7843-9777-410A1FF9282F}"/>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46888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1CCD-D93C-0F4C-BF17-66F4E3BD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E3DB9-9A8A-E347-9823-C9EFF63D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4D06-632B-7343-A7F9-F6544AB5EE66}"/>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5" name="Footer Placeholder 4">
            <a:extLst>
              <a:ext uri="{FF2B5EF4-FFF2-40B4-BE49-F238E27FC236}">
                <a16:creationId xmlns:a16="http://schemas.microsoft.com/office/drawing/2014/main" id="{0A71D958-8FAB-374F-9647-F3214C593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426D2-F66E-CA48-A515-18CC89161D00}"/>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06305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D75-498E-C347-BFB6-B3A64EEEE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2B6-42EA-9743-93B2-C0109682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97D4C-01E7-DA45-BA90-D5BD82EE50AD}"/>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5" name="Footer Placeholder 4">
            <a:extLst>
              <a:ext uri="{FF2B5EF4-FFF2-40B4-BE49-F238E27FC236}">
                <a16:creationId xmlns:a16="http://schemas.microsoft.com/office/drawing/2014/main" id="{17B0F5C5-E887-E844-8332-6765C5037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E66B-5891-2946-B272-D4D394140D4D}"/>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49542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F49-1072-F84D-ACCB-A02AF29C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6FCE-B5EB-614D-96E8-F6AC43E91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56ACE-F2F3-8241-853E-8D19033C9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192AD-F082-8E45-85A1-8225156EE5C0}"/>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6" name="Footer Placeholder 5">
            <a:extLst>
              <a:ext uri="{FF2B5EF4-FFF2-40B4-BE49-F238E27FC236}">
                <a16:creationId xmlns:a16="http://schemas.microsoft.com/office/drawing/2014/main" id="{690758BC-5A15-6E46-B1E4-0DF16821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9AFF-51A2-AC49-9BE1-E1501856DF9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59485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636-E6BD-CE48-BAE7-A17CD1C70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DB8CB-818A-2A47-8DCB-4D33D3A5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8995-0142-414B-93C6-A51CCDCE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3BFA-D86F-9648-85FD-5A4BD676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ABC5A-71EB-6F41-BF2D-18F5E147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3730E-6F2B-8047-98DA-3D0CA7B2145F}"/>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8" name="Footer Placeholder 7">
            <a:extLst>
              <a:ext uri="{FF2B5EF4-FFF2-40B4-BE49-F238E27FC236}">
                <a16:creationId xmlns:a16="http://schemas.microsoft.com/office/drawing/2014/main" id="{92F8A90D-4FD3-9D45-A5C2-F05320E9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F5763-04DA-4648-9E82-3C1E99627F02}"/>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06478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DA2-BB07-4745-996A-3909BD90B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BFC47-9E4A-4349-AB54-401E4EC6BA91}"/>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4" name="Footer Placeholder 3">
            <a:extLst>
              <a:ext uri="{FF2B5EF4-FFF2-40B4-BE49-F238E27FC236}">
                <a16:creationId xmlns:a16="http://schemas.microsoft.com/office/drawing/2014/main" id="{40BB1878-A46D-F14E-9AD4-94A52FAFB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1CE1B-E7FA-B14A-8FA1-00E4285BE3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3916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314B-B12E-7643-BB29-C3DB2156B975}"/>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3" name="Footer Placeholder 2">
            <a:extLst>
              <a:ext uri="{FF2B5EF4-FFF2-40B4-BE49-F238E27FC236}">
                <a16:creationId xmlns:a16="http://schemas.microsoft.com/office/drawing/2014/main" id="{B00A9BEB-C610-E140-A111-07069F8BD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194DA-7872-654E-9CD9-6666121E74DB}"/>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31376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9236-1504-F14F-8125-FAE97BC2C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C014-E4AF-354A-AB84-7987E089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9DA2-CD7E-DF43-99F7-55A9FBC8EC30}"/>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5" name="Footer Placeholder 4">
            <a:extLst>
              <a:ext uri="{FF2B5EF4-FFF2-40B4-BE49-F238E27FC236}">
                <a16:creationId xmlns:a16="http://schemas.microsoft.com/office/drawing/2014/main" id="{B92AC3A2-69E2-A34C-B8F9-32191F15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3A69-4356-D245-851E-73244F92D81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22894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FD-BECC-CE41-BBBE-6A23F709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80D11-9D13-2945-A163-F3F26479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3F97-F259-4E41-A8CE-DF27D6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AFEDD-8BB5-3342-BDF7-99538EBB6541}"/>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6" name="Footer Placeholder 5">
            <a:extLst>
              <a:ext uri="{FF2B5EF4-FFF2-40B4-BE49-F238E27FC236}">
                <a16:creationId xmlns:a16="http://schemas.microsoft.com/office/drawing/2014/main" id="{404BDA74-7E90-4F4F-88F1-5416B7EAE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EC7FC-06CF-414E-A262-ECB7F9BA8FC7}"/>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80011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6A9-E7C8-D743-988A-F503BE74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CD268-52D0-CA4A-84AB-B3DD9600D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84DBE-203F-8A49-915D-A178794B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E019-A9E4-BE46-AC56-4A36B4DAEA0A}"/>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6" name="Footer Placeholder 5">
            <a:extLst>
              <a:ext uri="{FF2B5EF4-FFF2-40B4-BE49-F238E27FC236}">
                <a16:creationId xmlns:a16="http://schemas.microsoft.com/office/drawing/2014/main" id="{A76C1497-2268-4C4F-ABAE-572C3D5B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844F-CEF7-A940-8207-0F97F024C2D6}"/>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2214493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2FD3-0EE9-2A40-A6FE-C7CDBEEA8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2D541-1A4E-1A4F-A757-E35863E68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C592-EFE1-FB41-96A8-C3D15FFF52E7}"/>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5" name="Footer Placeholder 4">
            <a:extLst>
              <a:ext uri="{FF2B5EF4-FFF2-40B4-BE49-F238E27FC236}">
                <a16:creationId xmlns:a16="http://schemas.microsoft.com/office/drawing/2014/main" id="{E1D3F3DF-881B-084E-948A-9DDD300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B982-C4A3-DD4D-933D-9085B36B6D08}"/>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99481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9E7D6-FBB7-8744-8411-0F5DE4B4B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6619-55AA-1C43-9825-AB12ED32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C03C-2497-5A45-884D-C797BD7EEFFB}"/>
              </a:ext>
            </a:extLst>
          </p:cNvPr>
          <p:cNvSpPr>
            <a:spLocks noGrp="1"/>
          </p:cNvSpPr>
          <p:nvPr>
            <p:ph type="dt" sz="half" idx="10"/>
          </p:nvPr>
        </p:nvSpPr>
        <p:spPr/>
        <p:txBody>
          <a:bodyPr/>
          <a:lstStyle/>
          <a:p>
            <a:fld id="{A1EE6F2F-7749-DE46-B9ED-A53F3119D824}" type="datetimeFigureOut">
              <a:rPr lang="en-US" smtClean="0"/>
              <a:t>4/7/22</a:t>
            </a:fld>
            <a:endParaRPr lang="en-US"/>
          </a:p>
        </p:txBody>
      </p:sp>
      <p:sp>
        <p:nvSpPr>
          <p:cNvPr id="5" name="Footer Placeholder 4">
            <a:extLst>
              <a:ext uri="{FF2B5EF4-FFF2-40B4-BE49-F238E27FC236}">
                <a16:creationId xmlns:a16="http://schemas.microsoft.com/office/drawing/2014/main" id="{825D0EE8-58E7-7643-925C-11A5F72BC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20C-CE3E-E14A-9BF9-E93A9FCD00DC}"/>
              </a:ext>
            </a:extLst>
          </p:cNvPr>
          <p:cNvSpPr>
            <a:spLocks noGrp="1"/>
          </p:cNvSpPr>
          <p:nvPr>
            <p:ph type="sldNum" sz="quarter" idx="12"/>
          </p:nvPr>
        </p:nvSpPr>
        <p:spPr/>
        <p:txBody>
          <a:bodyPr/>
          <a:lstStyle/>
          <a:p>
            <a:fld id="{1E5F57A6-2DE0-8745-BCD1-FDBA558243DC}" type="slidenum">
              <a:rPr lang="en-US" smtClean="0"/>
              <a:t>‹#›</a:t>
            </a:fld>
            <a:endParaRPr lang="en-US"/>
          </a:p>
        </p:txBody>
      </p:sp>
    </p:spTree>
    <p:extLst>
      <p:ext uri="{BB962C8B-B14F-4D97-AF65-F5344CB8AC3E}">
        <p14:creationId xmlns:p14="http://schemas.microsoft.com/office/powerpoint/2010/main" val="111710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BBA-CD9F-9D4B-A688-32CDAEBB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E43D-7139-AB4B-BE8A-A5CC89F10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35D426-D7E2-094B-83BE-DC1319F1335B}"/>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5" name="Footer Placeholder 4">
            <a:extLst>
              <a:ext uri="{FF2B5EF4-FFF2-40B4-BE49-F238E27FC236}">
                <a16:creationId xmlns:a16="http://schemas.microsoft.com/office/drawing/2014/main" id="{04815037-761D-644D-9EFF-2ACE5861A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26F5C-31DD-FF44-83C2-E85A440B293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30706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4F5-7D0B-0B4D-95F2-AC073CB59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1EFA-2BD4-7E49-AD63-DFA8362A3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CAE2-8C9B-7343-B2A6-9E2AADCC8256}"/>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5" name="Footer Placeholder 4">
            <a:extLst>
              <a:ext uri="{FF2B5EF4-FFF2-40B4-BE49-F238E27FC236}">
                <a16:creationId xmlns:a16="http://schemas.microsoft.com/office/drawing/2014/main" id="{B3DAE037-1270-A241-91A6-58C3FD24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3A14-2FA9-E545-8096-FA1D8C8E3DAB}"/>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4611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594C-CF1B-C84D-AE66-68307049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FEC41-AE52-924B-98B6-78BF5CDEB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5CC8-9429-014A-99E1-FB422C2F841E}"/>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5" name="Footer Placeholder 4">
            <a:extLst>
              <a:ext uri="{FF2B5EF4-FFF2-40B4-BE49-F238E27FC236}">
                <a16:creationId xmlns:a16="http://schemas.microsoft.com/office/drawing/2014/main" id="{0DA2EF32-CEE2-974C-8715-09A52B5E1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668D-130E-6242-B817-06C90837ACF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1552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B24-E26B-DF48-99DD-F9CB5A01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ACD7-46CF-DC43-8EA0-E08C0F4CE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5312E-714E-8040-98E5-4FBCE5572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6464F-C2DE-D145-B0A5-1AC37BBF96C0}"/>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6" name="Footer Placeholder 5">
            <a:extLst>
              <a:ext uri="{FF2B5EF4-FFF2-40B4-BE49-F238E27FC236}">
                <a16:creationId xmlns:a16="http://schemas.microsoft.com/office/drawing/2014/main" id="{218C6C05-E545-134E-BE20-ECD9D8C8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A7FA7-9156-F24F-B8C8-943DC60083BF}"/>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946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9B50-3055-A342-9487-84A374415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16C59-A40D-2445-AFD4-B7FA8837D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64275-17D3-3F45-B2C8-A98A6FAA0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2D0A6-0080-4B4D-B266-6BED3E569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D6ACF-09CB-B143-A199-DEDAE4110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7FD06-5974-BE46-94A9-AB0B7D8F1AAA}"/>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8" name="Footer Placeholder 7">
            <a:extLst>
              <a:ext uri="{FF2B5EF4-FFF2-40B4-BE49-F238E27FC236}">
                <a16:creationId xmlns:a16="http://schemas.microsoft.com/office/drawing/2014/main" id="{5B12E18C-846D-4041-891C-D5D9FA71A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E7665-15D1-7340-BEF9-569F1323ED92}"/>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844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53A-35E5-0141-88D8-BEC7E5EF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69F34-C0D4-8540-A5E1-1ECC9F1F07DF}"/>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4" name="Footer Placeholder 3">
            <a:extLst>
              <a:ext uri="{FF2B5EF4-FFF2-40B4-BE49-F238E27FC236}">
                <a16:creationId xmlns:a16="http://schemas.microsoft.com/office/drawing/2014/main" id="{FF71C5CA-C3F5-A14D-9AD7-07A440DC7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F6CC-B038-DA41-8B4A-F9CA1C835EF4}"/>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1866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12B-879A-9247-A80A-6ABB62CE3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EA94F-42F8-AC46-8CE6-C6F49D84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1548-CCD3-B14B-B46B-2C833D2D8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6447-6856-E74A-8B85-2D5EF02F93DB}"/>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6" name="Footer Placeholder 5">
            <a:extLst>
              <a:ext uri="{FF2B5EF4-FFF2-40B4-BE49-F238E27FC236}">
                <a16:creationId xmlns:a16="http://schemas.microsoft.com/office/drawing/2014/main" id="{FC0C7632-2DFB-154D-AB70-8E4A1EDD5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AC0-8E36-AD4A-94D6-4E776905DC0A}"/>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221397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D9541-8A41-C848-8B86-1286977DE514}"/>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3" name="Footer Placeholder 2">
            <a:extLst>
              <a:ext uri="{FF2B5EF4-FFF2-40B4-BE49-F238E27FC236}">
                <a16:creationId xmlns:a16="http://schemas.microsoft.com/office/drawing/2014/main" id="{9F29360E-320C-5940-99B3-36FA17948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DB8C8-D894-E144-9016-5E2B0DB73F59}"/>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8785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AC-0A3A-044A-BB48-32F275D0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E506B-AF75-BF4C-8DF0-18602EDFD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A98DB-2DC5-ED4A-9005-D6AADBED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5910-3A57-9A44-94D2-5B378875491C}"/>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6" name="Footer Placeholder 5">
            <a:extLst>
              <a:ext uri="{FF2B5EF4-FFF2-40B4-BE49-F238E27FC236}">
                <a16:creationId xmlns:a16="http://schemas.microsoft.com/office/drawing/2014/main" id="{60373F6D-E189-AB47-918E-87EA13F7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85D1-1F2B-594F-A888-D5A08597D64C}"/>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67371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837-2AC0-0846-B8C6-B100961E8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862E-1F4F-F844-B94A-2E1CC8F3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089E9-0A03-B548-8893-926F3B1E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9944-432F-7E46-AA3C-CD2856B2F1B4}"/>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6" name="Footer Placeholder 5">
            <a:extLst>
              <a:ext uri="{FF2B5EF4-FFF2-40B4-BE49-F238E27FC236}">
                <a16:creationId xmlns:a16="http://schemas.microsoft.com/office/drawing/2014/main" id="{0F61C64E-305F-D649-948D-08709FC3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3B8D-41F8-5647-9C20-C17CF17454E7}"/>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542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A7-ADEB-8147-B553-0BD19AC93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9098C-E509-9B4B-BB34-09288B826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7AA1-5AF4-1047-B5F7-185E2D44FC48}"/>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5" name="Footer Placeholder 4">
            <a:extLst>
              <a:ext uri="{FF2B5EF4-FFF2-40B4-BE49-F238E27FC236}">
                <a16:creationId xmlns:a16="http://schemas.microsoft.com/office/drawing/2014/main" id="{D05E07D4-F16E-4648-B9BB-F3650118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E24B-0E18-B44B-AC3E-2918D1AC2061}"/>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79470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18D65-6A97-D547-92DD-5FBEC8BB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B1630-7178-A24D-BCC2-0FBF74E5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8554-1599-3042-8BEE-E458248BB2D5}"/>
              </a:ext>
            </a:extLst>
          </p:cNvPr>
          <p:cNvSpPr>
            <a:spLocks noGrp="1"/>
          </p:cNvSpPr>
          <p:nvPr>
            <p:ph type="dt" sz="half" idx="10"/>
          </p:nvPr>
        </p:nvSpPr>
        <p:spPr/>
        <p:txBody>
          <a:bodyPr/>
          <a:lstStyle/>
          <a:p>
            <a:fld id="{764205D6-F7E7-E842-974E-2A6BCDB61DD1}" type="datetimeFigureOut">
              <a:rPr lang="en-US" smtClean="0"/>
              <a:t>4/7/22</a:t>
            </a:fld>
            <a:endParaRPr lang="en-US"/>
          </a:p>
        </p:txBody>
      </p:sp>
      <p:sp>
        <p:nvSpPr>
          <p:cNvPr id="5" name="Footer Placeholder 4">
            <a:extLst>
              <a:ext uri="{FF2B5EF4-FFF2-40B4-BE49-F238E27FC236}">
                <a16:creationId xmlns:a16="http://schemas.microsoft.com/office/drawing/2014/main" id="{B096D25F-17D8-8F42-B2F9-BB4A1A0E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87DD-9198-C240-B20A-63D885EF9E93}"/>
              </a:ext>
            </a:extLst>
          </p:cNvPr>
          <p:cNvSpPr>
            <a:spLocks noGrp="1"/>
          </p:cNvSpPr>
          <p:nvPr>
            <p:ph type="sldNum" sz="quarter" idx="12"/>
          </p:nvPr>
        </p:nvSpPr>
        <p:spPr/>
        <p:txBody>
          <a:bodyPr/>
          <a:lstStyle/>
          <a:p>
            <a:fld id="{6531054A-9588-0F48-A698-D1CF01E8E6DA}" type="slidenum">
              <a:rPr lang="en-US" smtClean="0"/>
              <a:t>‹#›</a:t>
            </a:fld>
            <a:endParaRPr lang="en-US"/>
          </a:p>
        </p:txBody>
      </p:sp>
    </p:spTree>
    <p:extLst>
      <p:ext uri="{BB962C8B-B14F-4D97-AF65-F5344CB8AC3E}">
        <p14:creationId xmlns:p14="http://schemas.microsoft.com/office/powerpoint/2010/main" val="2447609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78E-C3A6-1F44-9114-57F947982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776F5-7694-2C49-B272-7AF23913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47D30-6701-7246-B1E7-03A442705F61}"/>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5" name="Footer Placeholder 4">
            <a:extLst>
              <a:ext uri="{FF2B5EF4-FFF2-40B4-BE49-F238E27FC236}">
                <a16:creationId xmlns:a16="http://schemas.microsoft.com/office/drawing/2014/main" id="{98DCBCD5-C4D9-634F-A29A-6C930190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7BFAD-572F-9C4E-B94A-5BBBBE1F2C6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182597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CBD1-4D14-FC4F-A60A-6ECDC202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FDDE-39B2-4C41-9795-8BFCFC08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1C9B-E68F-BF4F-BC70-EE484C11E970}"/>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5" name="Footer Placeholder 4">
            <a:extLst>
              <a:ext uri="{FF2B5EF4-FFF2-40B4-BE49-F238E27FC236}">
                <a16:creationId xmlns:a16="http://schemas.microsoft.com/office/drawing/2014/main" id="{6DC57D0B-9036-7B4B-8631-DC5C9E8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04B51-CCEE-8A4B-B3F1-E145F1BDE0C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0679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E587-C414-F747-B843-58E3C00E0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151B-6C5E-A048-84DC-896ECF2A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98D4F-D6F4-6046-871F-EEE4EFF7B0F8}"/>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5" name="Footer Placeholder 4">
            <a:extLst>
              <a:ext uri="{FF2B5EF4-FFF2-40B4-BE49-F238E27FC236}">
                <a16:creationId xmlns:a16="http://schemas.microsoft.com/office/drawing/2014/main" id="{1E1DD7A9-B670-8E49-8C02-75A34FC0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9E6B9-B25D-B842-99C3-E302D5630C3E}"/>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98994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A512-9594-7041-898A-9F399780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A6A3C-5466-974D-A7CA-011D39EA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2C534-EDEC-5A47-9627-F703D5F3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44F7-8F2F-3A49-A912-90240DA0B0F4}"/>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6" name="Footer Placeholder 5">
            <a:extLst>
              <a:ext uri="{FF2B5EF4-FFF2-40B4-BE49-F238E27FC236}">
                <a16:creationId xmlns:a16="http://schemas.microsoft.com/office/drawing/2014/main" id="{4E601B4F-C629-3546-9A42-8C962DEE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32ED-7A17-E84B-85B4-73BA92C9E64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43643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0CD-76D1-654B-AA8D-1198135FE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172759-82BD-F942-AF91-E989FB7A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8C2BE-B2A9-4E4B-9028-398FE87A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0F4A5-4509-BF43-8A62-81750B72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3358B-8960-8549-9376-3EF4AFB60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53670-1DC5-C940-939D-F3B4E8F51B6A}"/>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8" name="Footer Placeholder 7">
            <a:extLst>
              <a:ext uri="{FF2B5EF4-FFF2-40B4-BE49-F238E27FC236}">
                <a16:creationId xmlns:a16="http://schemas.microsoft.com/office/drawing/2014/main" id="{D4AF46ED-3186-4641-8640-D40A8BF0A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B561E-0B5A-1C4E-A406-44A550304DC8}"/>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6934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013-A70E-FC4A-A8E1-BA3AE6B3A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15640-34AE-304B-9A0C-EAD65959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558DB-5747-CD4A-B10E-C389E0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521B4-BAF8-1C4D-BC34-F70884EC8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14CD-F88E-0A4C-85B9-803E57EFF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3D279-6550-E74C-BD0B-9BE584045E3C}"/>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8" name="Footer Placeholder 7">
            <a:extLst>
              <a:ext uri="{FF2B5EF4-FFF2-40B4-BE49-F238E27FC236}">
                <a16:creationId xmlns:a16="http://schemas.microsoft.com/office/drawing/2014/main" id="{50158722-A14D-314E-A250-60DC6CE52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30F9E-F75C-564E-9C65-1487D7F7BC7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412640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D95-39F6-3147-AB5E-52BA21ABC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6789-F1AF-CC43-8074-1D7784758F8A}"/>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4" name="Footer Placeholder 3">
            <a:extLst>
              <a:ext uri="{FF2B5EF4-FFF2-40B4-BE49-F238E27FC236}">
                <a16:creationId xmlns:a16="http://schemas.microsoft.com/office/drawing/2014/main" id="{FA303959-5233-E44D-871D-6CB67069C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DB21E-193D-404A-BD5B-17A03EF3D85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90281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71D7D-EA86-4C41-8E18-75E433B04EDB}"/>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3" name="Footer Placeholder 2">
            <a:extLst>
              <a:ext uri="{FF2B5EF4-FFF2-40B4-BE49-F238E27FC236}">
                <a16:creationId xmlns:a16="http://schemas.microsoft.com/office/drawing/2014/main" id="{AE68D966-DAA6-EF41-A554-3F8054B57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E9E2-5602-1E4D-88C0-0F72B28F8DC1}"/>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1712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708E-0197-D14F-9C16-042D5EDC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ADFA3-604C-ED4C-A276-21952911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902F3-9CA0-8448-96D3-7E3BA4C8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3FE-FB11-1946-B310-E586DA0E1A3A}"/>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6" name="Footer Placeholder 5">
            <a:extLst>
              <a:ext uri="{FF2B5EF4-FFF2-40B4-BE49-F238E27FC236}">
                <a16:creationId xmlns:a16="http://schemas.microsoft.com/office/drawing/2014/main" id="{30D7B28E-9A73-CE42-A43F-1F9402E6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B846-AF8C-7C45-AD72-21F023BA2F5F}"/>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599220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05-9257-3242-A0F5-FFE106FEB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EA073-3EED-4443-A673-B5E10744E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85E78-222F-F44B-BC0A-A9133D05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5552F-D227-834E-A630-6C6423709671}"/>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6" name="Footer Placeholder 5">
            <a:extLst>
              <a:ext uri="{FF2B5EF4-FFF2-40B4-BE49-F238E27FC236}">
                <a16:creationId xmlns:a16="http://schemas.microsoft.com/office/drawing/2014/main" id="{898FFA0C-6DBE-7746-8022-455D5AA0F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6BDD-A881-5A4E-84DC-5BFCFBA85C57}"/>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606698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19-C5B9-BE48-86BE-EE425E0A8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36F6D-8F48-6B4F-9360-3AD3CE864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D379-8592-1F4E-BE7A-A49E66A77BE8}"/>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5" name="Footer Placeholder 4">
            <a:extLst>
              <a:ext uri="{FF2B5EF4-FFF2-40B4-BE49-F238E27FC236}">
                <a16:creationId xmlns:a16="http://schemas.microsoft.com/office/drawing/2014/main" id="{83935F0E-77D4-B24E-B48A-F47BC40B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ED7F3-D881-6B4C-A86D-0B1EC0CA9204}"/>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25156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8CF2-5E5F-C246-8716-3B4C9E0F8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05D2-83AD-B34D-A0D7-7A6CAD1ED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048D-5A58-7144-94E4-5AC5A679095C}"/>
              </a:ext>
            </a:extLst>
          </p:cNvPr>
          <p:cNvSpPr>
            <a:spLocks noGrp="1"/>
          </p:cNvSpPr>
          <p:nvPr>
            <p:ph type="dt" sz="half" idx="10"/>
          </p:nvPr>
        </p:nvSpPr>
        <p:spPr/>
        <p:txBody>
          <a:bodyPr/>
          <a:lstStyle/>
          <a:p>
            <a:fld id="{284D2F45-FEBB-A44F-9BB2-6FABA63D7CC4}" type="datetimeFigureOut">
              <a:rPr lang="en-US" smtClean="0"/>
              <a:t>4/7/22</a:t>
            </a:fld>
            <a:endParaRPr lang="en-US"/>
          </a:p>
        </p:txBody>
      </p:sp>
      <p:sp>
        <p:nvSpPr>
          <p:cNvPr id="5" name="Footer Placeholder 4">
            <a:extLst>
              <a:ext uri="{FF2B5EF4-FFF2-40B4-BE49-F238E27FC236}">
                <a16:creationId xmlns:a16="http://schemas.microsoft.com/office/drawing/2014/main" id="{D91E4531-D4F3-8441-8C6A-ABEB0E71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4E6B-E995-9548-90B3-6C6E7D292DB2}"/>
              </a:ext>
            </a:extLst>
          </p:cNvPr>
          <p:cNvSpPr>
            <a:spLocks noGrp="1"/>
          </p:cNvSpPr>
          <p:nvPr>
            <p:ph type="sldNum" sz="quarter" idx="12"/>
          </p:nvPr>
        </p:nvSpPr>
        <p:spPr/>
        <p:txBody>
          <a:bodyPr/>
          <a:lstStyle/>
          <a:p>
            <a:fld id="{A074C82E-1861-0D42-9B37-D5D6E0D1C5C7}" type="slidenum">
              <a:rPr lang="en-US" smtClean="0"/>
              <a:t>‹#›</a:t>
            </a:fld>
            <a:endParaRPr lang="en-US"/>
          </a:p>
        </p:txBody>
      </p:sp>
    </p:spTree>
    <p:extLst>
      <p:ext uri="{BB962C8B-B14F-4D97-AF65-F5344CB8AC3E}">
        <p14:creationId xmlns:p14="http://schemas.microsoft.com/office/powerpoint/2010/main" val="3755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5CA-4A0A-FC49-94C9-969D1DD1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846DE-A3BF-024C-941F-C7CD231F00A7}"/>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4" name="Footer Placeholder 3">
            <a:extLst>
              <a:ext uri="{FF2B5EF4-FFF2-40B4-BE49-F238E27FC236}">
                <a16:creationId xmlns:a16="http://schemas.microsoft.com/office/drawing/2014/main" id="{4BF195EC-DBC1-604D-A1B6-7C0C35914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45B4A-A6ED-C845-B757-4180633EEFD3}"/>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9238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C707A-DC3E-F045-A23F-7B7E9AE29221}"/>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3" name="Footer Placeholder 2">
            <a:extLst>
              <a:ext uri="{FF2B5EF4-FFF2-40B4-BE49-F238E27FC236}">
                <a16:creationId xmlns:a16="http://schemas.microsoft.com/office/drawing/2014/main" id="{8E22BD35-0EE7-D94B-902D-216D028A4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EF490-7CE3-C941-97B0-FC8062C6F586}"/>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706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2C-81B9-854F-8C06-C2E52B1B2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9C0BE-5F6B-D247-A799-92971B2BE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239AC-19EE-614A-9D1F-70830BEC2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44C-171B-EF40-9F54-94518FD6AB50}"/>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6" name="Footer Placeholder 5">
            <a:extLst>
              <a:ext uri="{FF2B5EF4-FFF2-40B4-BE49-F238E27FC236}">
                <a16:creationId xmlns:a16="http://schemas.microsoft.com/office/drawing/2014/main" id="{3D013754-7986-4C42-83C6-2AF99DE0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986C6-0A87-C040-BAFC-65A802ACF5FB}"/>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35538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150-550E-8F49-ACD6-74D20B085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52CB1-F28C-654E-B2BA-9011C82C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F3E19-C345-B648-89C7-A4B3F230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DA88D-3398-EE42-BCA8-983215CFE117}"/>
              </a:ext>
            </a:extLst>
          </p:cNvPr>
          <p:cNvSpPr>
            <a:spLocks noGrp="1"/>
          </p:cNvSpPr>
          <p:nvPr>
            <p:ph type="dt" sz="half" idx="10"/>
          </p:nvPr>
        </p:nvSpPr>
        <p:spPr/>
        <p:txBody>
          <a:bodyPr/>
          <a:lstStyle/>
          <a:p>
            <a:fld id="{78D6C8E9-6566-0744-8A78-3EFF594FAD86}" type="datetimeFigureOut">
              <a:rPr lang="en-US" smtClean="0"/>
              <a:t>4/7/22</a:t>
            </a:fld>
            <a:endParaRPr lang="en-US"/>
          </a:p>
        </p:txBody>
      </p:sp>
      <p:sp>
        <p:nvSpPr>
          <p:cNvPr id="6" name="Footer Placeholder 5">
            <a:extLst>
              <a:ext uri="{FF2B5EF4-FFF2-40B4-BE49-F238E27FC236}">
                <a16:creationId xmlns:a16="http://schemas.microsoft.com/office/drawing/2014/main" id="{55CF356E-0D01-E34D-871B-8E86283D4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A59F8-7516-134E-863D-3663FF236919}"/>
              </a:ext>
            </a:extLst>
          </p:cNvPr>
          <p:cNvSpPr>
            <a:spLocks noGrp="1"/>
          </p:cNvSpPr>
          <p:nvPr>
            <p:ph type="sldNum" sz="quarter" idx="12"/>
          </p:nvPr>
        </p:nvSpPr>
        <p:spPr/>
        <p:txBody>
          <a:bodyPr/>
          <a:lstStyle/>
          <a:p>
            <a:fld id="{88C64508-5E57-7E4A-9C1D-78466B515497}" type="slidenum">
              <a:rPr lang="en-US" smtClean="0"/>
              <a:t>‹#›</a:t>
            </a:fld>
            <a:endParaRPr lang="en-US"/>
          </a:p>
        </p:txBody>
      </p:sp>
    </p:spTree>
    <p:extLst>
      <p:ext uri="{BB962C8B-B14F-4D97-AF65-F5344CB8AC3E}">
        <p14:creationId xmlns:p14="http://schemas.microsoft.com/office/powerpoint/2010/main" val="28851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EF981-C062-FB46-9FB2-80C8C5B1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0A2FE-E012-F748-84D2-4902D9A39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EC05-3B02-3249-A40B-B28E918C5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6C8E9-6566-0744-8A78-3EFF594FAD86}" type="datetimeFigureOut">
              <a:rPr lang="en-US" smtClean="0"/>
              <a:t>4/7/22</a:t>
            </a:fld>
            <a:endParaRPr lang="en-US"/>
          </a:p>
        </p:txBody>
      </p:sp>
      <p:sp>
        <p:nvSpPr>
          <p:cNvPr id="5" name="Footer Placeholder 4">
            <a:extLst>
              <a:ext uri="{FF2B5EF4-FFF2-40B4-BE49-F238E27FC236}">
                <a16:creationId xmlns:a16="http://schemas.microsoft.com/office/drawing/2014/main" id="{2DEB46C2-E818-FF44-8D3D-497C215EC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9241B-D233-0844-89AC-1175469C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4508-5E57-7E4A-9C1D-78466B515497}" type="slidenum">
              <a:rPr lang="en-US" smtClean="0"/>
              <a:t>‹#›</a:t>
            </a:fld>
            <a:endParaRPr lang="en-US"/>
          </a:p>
        </p:txBody>
      </p:sp>
    </p:spTree>
    <p:extLst>
      <p:ext uri="{BB962C8B-B14F-4D97-AF65-F5344CB8AC3E}">
        <p14:creationId xmlns:p14="http://schemas.microsoft.com/office/powerpoint/2010/main" val="34584068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7CA91-2428-7D45-A9AF-FF1B73F2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EE1EE-E42B-F34D-A620-28F1AE0A5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A739B-8FAD-9746-884D-F30C2403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A961-51E7-894E-B095-CD9B8970C847}" type="datetimeFigureOut">
              <a:rPr lang="en-US" smtClean="0"/>
              <a:t>4/7/22</a:t>
            </a:fld>
            <a:endParaRPr lang="en-US"/>
          </a:p>
        </p:txBody>
      </p:sp>
      <p:sp>
        <p:nvSpPr>
          <p:cNvPr id="5" name="Footer Placeholder 4">
            <a:extLst>
              <a:ext uri="{FF2B5EF4-FFF2-40B4-BE49-F238E27FC236}">
                <a16:creationId xmlns:a16="http://schemas.microsoft.com/office/drawing/2014/main" id="{579E23D9-0025-AA4E-95A4-70C223175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71F1-E944-1F4D-B510-F41B72484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993C-B36F-BE4A-8CD4-A8436B1F286F}" type="slidenum">
              <a:rPr lang="en-US" smtClean="0"/>
              <a:t>‹#›</a:t>
            </a:fld>
            <a:endParaRPr lang="en-US"/>
          </a:p>
        </p:txBody>
      </p:sp>
    </p:spTree>
    <p:extLst>
      <p:ext uri="{BB962C8B-B14F-4D97-AF65-F5344CB8AC3E}">
        <p14:creationId xmlns:p14="http://schemas.microsoft.com/office/powerpoint/2010/main" val="2367699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8BDD2-6A6B-2547-94BA-CDFC768D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A9E02-520B-1A4E-8FF7-CB4E33303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194C9-A3A6-D74E-9653-5416FB9E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E6F2F-7749-DE46-B9ED-A53F3119D824}" type="datetimeFigureOut">
              <a:rPr lang="en-US" smtClean="0"/>
              <a:t>4/7/22</a:t>
            </a:fld>
            <a:endParaRPr lang="en-US"/>
          </a:p>
        </p:txBody>
      </p:sp>
      <p:sp>
        <p:nvSpPr>
          <p:cNvPr id="5" name="Footer Placeholder 4">
            <a:extLst>
              <a:ext uri="{FF2B5EF4-FFF2-40B4-BE49-F238E27FC236}">
                <a16:creationId xmlns:a16="http://schemas.microsoft.com/office/drawing/2014/main" id="{F078D78F-38DC-B245-BBE8-58C0043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96E2D-9F67-D945-A6FA-D202D8B5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57A6-2DE0-8745-BCD1-FDBA558243DC}" type="slidenum">
              <a:rPr lang="en-US" smtClean="0"/>
              <a:t>‹#›</a:t>
            </a:fld>
            <a:endParaRPr lang="en-US"/>
          </a:p>
        </p:txBody>
      </p:sp>
    </p:spTree>
    <p:extLst>
      <p:ext uri="{BB962C8B-B14F-4D97-AF65-F5344CB8AC3E}">
        <p14:creationId xmlns:p14="http://schemas.microsoft.com/office/powerpoint/2010/main" val="20311545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9118C-4EF5-7442-A4E0-BB9971719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B97C9-17E2-E44B-A9CB-98A5DCE8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831EF-B4AA-E541-A1FC-6F0A430B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05D6-F7E7-E842-974E-2A6BCDB61DD1}" type="datetimeFigureOut">
              <a:rPr lang="en-US" smtClean="0"/>
              <a:t>4/7/22</a:t>
            </a:fld>
            <a:endParaRPr lang="en-US"/>
          </a:p>
        </p:txBody>
      </p:sp>
      <p:sp>
        <p:nvSpPr>
          <p:cNvPr id="5" name="Footer Placeholder 4">
            <a:extLst>
              <a:ext uri="{FF2B5EF4-FFF2-40B4-BE49-F238E27FC236}">
                <a16:creationId xmlns:a16="http://schemas.microsoft.com/office/drawing/2014/main" id="{38473600-6866-2E4F-B255-924CF5CEE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D09C9-9260-D94A-8B81-917B32C6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054A-9588-0F48-A698-D1CF01E8E6DA}" type="slidenum">
              <a:rPr lang="en-US" smtClean="0"/>
              <a:t>‹#›</a:t>
            </a:fld>
            <a:endParaRPr lang="en-US"/>
          </a:p>
        </p:txBody>
      </p:sp>
    </p:spTree>
    <p:extLst>
      <p:ext uri="{BB962C8B-B14F-4D97-AF65-F5344CB8AC3E}">
        <p14:creationId xmlns:p14="http://schemas.microsoft.com/office/powerpoint/2010/main" val="39732466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6863-666E-7E42-8D81-BA422C060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61CED-1F04-E040-8CCA-FE820F252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6E12-C075-1942-A321-9AD8F5747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D2F45-FEBB-A44F-9BB2-6FABA63D7CC4}" type="datetimeFigureOut">
              <a:rPr lang="en-US" smtClean="0"/>
              <a:t>4/7/22</a:t>
            </a:fld>
            <a:endParaRPr lang="en-US"/>
          </a:p>
        </p:txBody>
      </p:sp>
      <p:sp>
        <p:nvSpPr>
          <p:cNvPr id="5" name="Footer Placeholder 4">
            <a:extLst>
              <a:ext uri="{FF2B5EF4-FFF2-40B4-BE49-F238E27FC236}">
                <a16:creationId xmlns:a16="http://schemas.microsoft.com/office/drawing/2014/main" id="{476819DE-A07E-F24A-A440-B94ADB6D3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DB0D5-37EF-7F4D-8558-19BA7EC4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82E-1861-0D42-9B37-D5D6E0D1C5C7}" type="slidenum">
              <a:rPr lang="en-US" smtClean="0"/>
              <a:t>‹#›</a:t>
            </a:fld>
            <a:endParaRPr lang="en-US"/>
          </a:p>
        </p:txBody>
      </p:sp>
    </p:spTree>
    <p:extLst>
      <p:ext uri="{BB962C8B-B14F-4D97-AF65-F5344CB8AC3E}">
        <p14:creationId xmlns:p14="http://schemas.microsoft.com/office/powerpoint/2010/main" val="1665579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1C5E8-84D0-DF4B-8227-C24622E1A4CD}"/>
              </a:ext>
            </a:extLst>
          </p:cNvPr>
          <p:cNvSpPr>
            <a:spLocks noGrp="1"/>
          </p:cNvSpPr>
          <p:nvPr>
            <p:ph type="ctrTitle"/>
          </p:nvPr>
        </p:nvSpPr>
        <p:spPr>
          <a:xfrm>
            <a:off x="0" y="2557707"/>
            <a:ext cx="6757621" cy="2530547"/>
          </a:xfrm>
        </p:spPr>
        <p:txBody>
          <a:bodyPr>
            <a:normAutofit/>
          </a:bodyPr>
          <a:lstStyle/>
          <a:p>
            <a:r>
              <a:rPr lang="en-US" sz="5400" b="1" dirty="0">
                <a:latin typeface="Avenir Next" panose="020B0503020202020204" pitchFamily="34" charset="0"/>
              </a:rPr>
              <a:t>ABUSE OF </a:t>
            </a:r>
            <a:r>
              <a:rPr lang="en-US" sz="5400" b="1" dirty="0">
                <a:solidFill>
                  <a:srgbClr val="C00000"/>
                </a:solidFill>
                <a:latin typeface="Avenir Next" panose="020B0503020202020204" pitchFamily="34" charset="0"/>
              </a:rPr>
              <a:t>POWER</a:t>
            </a:r>
          </a:p>
        </p:txBody>
      </p:sp>
      <p:sp>
        <p:nvSpPr>
          <p:cNvPr id="6" name="Subtitle 5">
            <a:extLst>
              <a:ext uri="{FF2B5EF4-FFF2-40B4-BE49-F238E27FC236}">
                <a16:creationId xmlns:a16="http://schemas.microsoft.com/office/drawing/2014/main" id="{4EF0E6A9-D410-0F4B-B8CC-5D2BC3ACC827}"/>
              </a:ext>
            </a:extLst>
          </p:cNvPr>
          <p:cNvSpPr>
            <a:spLocks noGrp="1"/>
          </p:cNvSpPr>
          <p:nvPr>
            <p:ph type="subTitle" idx="1"/>
          </p:nvPr>
        </p:nvSpPr>
        <p:spPr>
          <a:xfrm>
            <a:off x="353867" y="5107203"/>
            <a:ext cx="4811691" cy="911347"/>
          </a:xfrm>
        </p:spPr>
        <p:txBody>
          <a:bodyPr>
            <a:normAutofit/>
          </a:bodyPr>
          <a:lstStyle/>
          <a:p>
            <a:r>
              <a:rPr lang="en-US" sz="2000" dirty="0">
                <a:latin typeface="Avenir Next LT Pro" panose="020B0504020202020204" pitchFamily="34" charset="77"/>
              </a:rPr>
              <a:t>Written by Ardis and Dick </a:t>
            </a:r>
            <a:r>
              <a:rPr lang="en-US" sz="2000" dirty="0" err="1">
                <a:latin typeface="Avenir Next LT Pro" panose="020B0504020202020204" pitchFamily="34" charset="77"/>
              </a:rPr>
              <a:t>Stenbakken</a:t>
            </a:r>
            <a:endParaRPr lang="en-US" sz="2000" dirty="0">
              <a:latin typeface="Avenir Next LT Pro" panose="020B0504020202020204" pitchFamily="34" charset="77"/>
            </a:endParaRPr>
          </a:p>
        </p:txBody>
      </p:sp>
      <p:sp>
        <p:nvSpPr>
          <p:cNvPr id="9" name="TextBox 8">
            <a:extLst>
              <a:ext uri="{FF2B5EF4-FFF2-40B4-BE49-F238E27FC236}">
                <a16:creationId xmlns:a16="http://schemas.microsoft.com/office/drawing/2014/main" id="{EEA89A8A-3072-AC42-BA5A-85CAE63B86E6}"/>
              </a:ext>
            </a:extLst>
          </p:cNvPr>
          <p:cNvSpPr txBox="1"/>
          <p:nvPr/>
        </p:nvSpPr>
        <p:spPr>
          <a:xfrm>
            <a:off x="6272464" y="5585996"/>
            <a:ext cx="4090738" cy="954107"/>
          </a:xfrm>
          <a:prstGeom prst="rect">
            <a:avLst/>
          </a:prstGeom>
          <a:noFill/>
        </p:spPr>
        <p:txBody>
          <a:bodyPr wrap="square" rtlCol="0">
            <a:spAutoFit/>
          </a:bodyPr>
          <a:lstStyle/>
          <a:p>
            <a:r>
              <a:rPr lang="en-US" sz="2000" b="1" dirty="0">
                <a:latin typeface="Avenir Next LT Pro" panose="020B0504020202020204" pitchFamily="34" charset="77"/>
              </a:rPr>
              <a:t>end</a:t>
            </a:r>
            <a:r>
              <a:rPr lang="en-US" sz="2000" b="1" dirty="0">
                <a:solidFill>
                  <a:srgbClr val="C00000"/>
                </a:solidFill>
                <a:latin typeface="Avenir Next LT Pro" panose="020B0504020202020204" pitchFamily="34" charset="77"/>
              </a:rPr>
              <a:t>it</a:t>
            </a:r>
            <a:r>
              <a:rPr lang="en-US" sz="2000" b="1" dirty="0">
                <a:latin typeface="Avenir Next LT Pro" panose="020B0504020202020204" pitchFamily="34" charset="77"/>
              </a:rPr>
              <a:t>now</a:t>
            </a:r>
            <a:r>
              <a:rPr lang="en-US" sz="2000" dirty="0">
                <a:latin typeface="Avenir Next LT Pro" panose="020B0504020202020204" pitchFamily="34" charset="77"/>
              </a:rPr>
              <a:t>® EMPHASIS DAY 2022</a:t>
            </a:r>
          </a:p>
          <a:p>
            <a:r>
              <a:rPr lang="en-US" dirty="0">
                <a:latin typeface="Avenir Next LT Pro" panose="020B0504020202020204" pitchFamily="34" charset="77"/>
              </a:rPr>
              <a:t>Prepared by General Conference Women’s Ministries Department </a:t>
            </a:r>
          </a:p>
        </p:txBody>
      </p:sp>
    </p:spTree>
    <p:extLst>
      <p:ext uri="{BB962C8B-B14F-4D97-AF65-F5344CB8AC3E}">
        <p14:creationId xmlns:p14="http://schemas.microsoft.com/office/powerpoint/2010/main" val="7917438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200" y="990945"/>
            <a:ext cx="9259957" cy="948980"/>
          </a:xfrm>
        </p:spPr>
        <p:txBody>
          <a:bodyPr/>
          <a:lstStyle/>
          <a:p>
            <a:r>
              <a:rPr lang="en-US" b="1" dirty="0">
                <a:solidFill>
                  <a:srgbClr val="C00000"/>
                </a:solidFill>
                <a:latin typeface="Avenir Next" panose="020B0503020202020204" pitchFamily="34" charset="0"/>
              </a:rPr>
              <a:t>FACTS </a:t>
            </a:r>
            <a:r>
              <a:rPr lang="en-US" b="1" dirty="0">
                <a:latin typeface="Avenir Next" panose="020B0503020202020204" pitchFamily="34" charset="0"/>
              </a:rPr>
              <a:t>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58908" y="1807696"/>
            <a:ext cx="9259957" cy="4654688"/>
          </a:xfrm>
        </p:spPr>
        <p:txBody>
          <a:bodyPr>
            <a:normAutofit/>
          </a:bodyPr>
          <a:lstStyle/>
          <a:p>
            <a:pPr>
              <a:lnSpc>
                <a:spcPct val="100000"/>
              </a:lnSpc>
            </a:pPr>
            <a:endParaRPr lang="en-US" dirty="0"/>
          </a:p>
          <a:p>
            <a:pPr>
              <a:lnSpc>
                <a:spcPct val="100000"/>
              </a:lnSpc>
            </a:pPr>
            <a:r>
              <a:rPr lang="en-US" dirty="0"/>
              <a:t>“Another factor misinterprets gospel mandate to forgive sinners. Thus, pastor sexual misconduct is viewed more as a moral lapse than as a betrayal of professional trust.” </a:t>
            </a:r>
            <a:r>
              <a:rPr lang="en-US" sz="2000" dirty="0"/>
              <a:t>— James A. Cress</a:t>
            </a:r>
          </a:p>
          <a:p>
            <a:pPr>
              <a:lnSpc>
                <a:spcPct val="100000"/>
              </a:lnSpc>
            </a:pPr>
            <a:r>
              <a:rPr lang="en-US" dirty="0"/>
              <a:t>Responding in the wrong ways makes church leader misconduct in the congregation worse. Know the guidelines.</a:t>
            </a:r>
          </a:p>
          <a:p>
            <a:pPr>
              <a:lnSpc>
                <a:spcPct val="100000"/>
              </a:lnSpc>
            </a:pPr>
            <a:r>
              <a:rPr lang="en-US" dirty="0"/>
              <a:t>The mission of the church or institution is damaged by abuse of power. Understanding the negative consequences can motivate the institution to act against leaders abusing power. </a:t>
            </a:r>
          </a:p>
        </p:txBody>
      </p:sp>
    </p:spTree>
    <p:extLst>
      <p:ext uri="{BB962C8B-B14F-4D97-AF65-F5344CB8AC3E}">
        <p14:creationId xmlns:p14="http://schemas.microsoft.com/office/powerpoint/2010/main" val="209001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D21F-2893-E044-A4DC-957138238F97}"/>
              </a:ext>
            </a:extLst>
          </p:cNvPr>
          <p:cNvSpPr>
            <a:spLocks noGrp="1"/>
          </p:cNvSpPr>
          <p:nvPr>
            <p:ph type="title"/>
          </p:nvPr>
        </p:nvSpPr>
        <p:spPr>
          <a:xfrm>
            <a:off x="838200" y="247049"/>
            <a:ext cx="9317736" cy="1012571"/>
          </a:xfrm>
        </p:spPr>
        <p:txBody>
          <a:bodyPr>
            <a:normAutofit fontScale="90000"/>
          </a:bodyPr>
          <a:lstStyle/>
          <a:p>
            <a:pPr algn="ctr"/>
            <a:r>
              <a:rPr lang="en-US" b="1" dirty="0">
                <a:solidFill>
                  <a:srgbClr val="C00000"/>
                </a:solidFill>
                <a:latin typeface="Avenir Next" panose="020B0503020202020204" pitchFamily="34" charset="0"/>
              </a:rPr>
              <a:t>STEPS </a:t>
            </a:r>
            <a:r>
              <a:rPr lang="en-US" b="1" dirty="0">
                <a:latin typeface="Avenir Next" panose="020B0503020202020204" pitchFamily="34" charset="0"/>
              </a:rPr>
              <a:t>TO AVOID </a:t>
            </a:r>
            <a:br>
              <a:rPr lang="en-US" b="1" dirty="0">
                <a:latin typeface="Avenir Next" panose="020B0503020202020204" pitchFamily="34" charset="0"/>
              </a:rPr>
            </a:br>
            <a:r>
              <a:rPr lang="en-US" b="1" dirty="0">
                <a:latin typeface="Avenir Next" panose="020B0503020202020204" pitchFamily="34" charset="0"/>
              </a:rPr>
              <a:t>FALLING INTO SIN</a:t>
            </a:r>
          </a:p>
        </p:txBody>
      </p:sp>
      <p:sp>
        <p:nvSpPr>
          <p:cNvPr id="3" name="Content Placeholder 2">
            <a:extLst>
              <a:ext uri="{FF2B5EF4-FFF2-40B4-BE49-F238E27FC236}">
                <a16:creationId xmlns:a16="http://schemas.microsoft.com/office/drawing/2014/main" id="{AF95AC59-DB3B-B14D-B6F7-2679C554A5EF}"/>
              </a:ext>
            </a:extLst>
          </p:cNvPr>
          <p:cNvSpPr>
            <a:spLocks noGrp="1"/>
          </p:cNvSpPr>
          <p:nvPr>
            <p:ph sz="half" idx="1"/>
          </p:nvPr>
        </p:nvSpPr>
        <p:spPr>
          <a:xfrm>
            <a:off x="694768" y="2040776"/>
            <a:ext cx="7574280" cy="4745507"/>
          </a:xfrm>
        </p:spPr>
        <p:txBody>
          <a:bodyPr>
            <a:normAutofit/>
          </a:bodyPr>
          <a:lstStyle/>
          <a:p>
            <a:pPr>
              <a:lnSpc>
                <a:spcPct val="100000"/>
              </a:lnSpc>
            </a:pPr>
            <a:r>
              <a:rPr lang="en-US" dirty="0"/>
              <a:t>Have an accountability partner.</a:t>
            </a:r>
          </a:p>
          <a:p>
            <a:pPr>
              <a:lnSpc>
                <a:spcPct val="100000"/>
              </a:lnSpc>
            </a:pPr>
            <a:r>
              <a:rPr lang="en-US" dirty="0"/>
              <a:t>Leave the office door open and the window uncovered.</a:t>
            </a:r>
          </a:p>
          <a:p>
            <a:pPr>
              <a:lnSpc>
                <a:spcPct val="100000"/>
              </a:lnSpc>
            </a:pPr>
            <a:r>
              <a:rPr lang="en-US" dirty="0"/>
              <a:t>Keep your desk between you and your counselee at all times as a physical barrier.</a:t>
            </a:r>
          </a:p>
          <a:p>
            <a:pPr>
              <a:lnSpc>
                <a:spcPct val="100000"/>
              </a:lnSpc>
            </a:pPr>
            <a:r>
              <a:rPr lang="en-US" dirty="0"/>
              <a:t>Avoid even casual physical contacts.</a:t>
            </a:r>
          </a:p>
          <a:p>
            <a:pPr>
              <a:lnSpc>
                <a:spcPct val="100000"/>
              </a:lnSpc>
            </a:pPr>
            <a:r>
              <a:rPr lang="en-US" dirty="0"/>
              <a:t>Counsel only with couples or with members of the same sex.</a:t>
            </a:r>
          </a:p>
          <a:p>
            <a:pPr>
              <a:lnSpc>
                <a:spcPct val="100000"/>
              </a:lnSpc>
            </a:pPr>
            <a:r>
              <a:rPr lang="en-US" dirty="0"/>
              <a:t>Never assume that you are invincible. </a:t>
            </a:r>
          </a:p>
        </p:txBody>
      </p:sp>
      <p:sp>
        <p:nvSpPr>
          <p:cNvPr id="5" name="TextBox 4">
            <a:extLst>
              <a:ext uri="{FF2B5EF4-FFF2-40B4-BE49-F238E27FC236}">
                <a16:creationId xmlns:a16="http://schemas.microsoft.com/office/drawing/2014/main" id="{51856042-486A-A245-9878-2CEC6972D7BD}"/>
              </a:ext>
            </a:extLst>
          </p:cNvPr>
          <p:cNvSpPr txBox="1"/>
          <p:nvPr/>
        </p:nvSpPr>
        <p:spPr>
          <a:xfrm>
            <a:off x="838200" y="1370024"/>
            <a:ext cx="6510528" cy="461665"/>
          </a:xfrm>
          <a:prstGeom prst="rect">
            <a:avLst/>
          </a:prstGeom>
          <a:noFill/>
        </p:spPr>
        <p:txBody>
          <a:bodyPr wrap="square" rtlCol="0">
            <a:spAutoFit/>
          </a:bodyPr>
          <a:lstStyle/>
          <a:p>
            <a:r>
              <a:rPr lang="en-US" sz="2400" dirty="0">
                <a:solidFill>
                  <a:schemeClr val="bg1"/>
                </a:solidFill>
                <a:latin typeface="Avenir Next" panose="020B0503020202020204" pitchFamily="34" charset="0"/>
              </a:rPr>
              <a:t>IF YOU ARE THE PERSON IN POWER:</a:t>
            </a:r>
          </a:p>
        </p:txBody>
      </p:sp>
    </p:spTree>
    <p:extLst>
      <p:ext uri="{BB962C8B-B14F-4D97-AF65-F5344CB8AC3E}">
        <p14:creationId xmlns:p14="http://schemas.microsoft.com/office/powerpoint/2010/main" val="257229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6F4-48F9-9741-9E8C-6079001169A1}"/>
              </a:ext>
            </a:extLst>
          </p:cNvPr>
          <p:cNvSpPr>
            <a:spLocks noGrp="1"/>
          </p:cNvSpPr>
          <p:nvPr>
            <p:ph type="title"/>
          </p:nvPr>
        </p:nvSpPr>
        <p:spPr>
          <a:xfrm>
            <a:off x="602250" y="681396"/>
            <a:ext cx="9378696" cy="1325563"/>
          </a:xfrm>
        </p:spPr>
        <p:txBody>
          <a:bodyPr>
            <a:normAutofit/>
          </a:bodyPr>
          <a:lstStyle/>
          <a:p>
            <a:r>
              <a:rPr lang="en-US" sz="4000" b="1" dirty="0">
                <a:latin typeface="Avenir Next" panose="020B0503020202020204" pitchFamily="34" charset="0"/>
              </a:rPr>
              <a:t>THE IMPORTANCE OF </a:t>
            </a:r>
            <a:br>
              <a:rPr lang="en-US" sz="4000" b="1" dirty="0">
                <a:latin typeface="Avenir Next" panose="020B0503020202020204" pitchFamily="34" charset="0"/>
              </a:rPr>
            </a:br>
            <a:r>
              <a:rPr lang="en-US" sz="4000" b="1" dirty="0">
                <a:latin typeface="Avenir Next" panose="020B0503020202020204" pitchFamily="34" charset="0"/>
              </a:rPr>
              <a:t>CHURCH </a:t>
            </a:r>
            <a:r>
              <a:rPr lang="en-US" sz="4000" b="1" dirty="0">
                <a:solidFill>
                  <a:srgbClr val="C00000"/>
                </a:solidFill>
                <a:latin typeface="Avenir Next" panose="020B0503020202020204" pitchFamily="34" charset="0"/>
              </a:rPr>
              <a:t>DISCIPLINE</a:t>
            </a:r>
          </a:p>
        </p:txBody>
      </p:sp>
      <p:sp>
        <p:nvSpPr>
          <p:cNvPr id="3" name="TextBox 2">
            <a:extLst>
              <a:ext uri="{FF2B5EF4-FFF2-40B4-BE49-F238E27FC236}">
                <a16:creationId xmlns:a16="http://schemas.microsoft.com/office/drawing/2014/main" id="{B0238900-4BCB-504A-88DD-1D324961F3D7}"/>
              </a:ext>
            </a:extLst>
          </p:cNvPr>
          <p:cNvSpPr txBox="1"/>
          <p:nvPr/>
        </p:nvSpPr>
        <p:spPr>
          <a:xfrm>
            <a:off x="514220" y="2378161"/>
            <a:ext cx="9144000"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Most churches assume that they will never have a case of abuse. </a:t>
            </a:r>
          </a:p>
          <a:p>
            <a:pPr marL="457200" indent="-457200">
              <a:buFont typeface="Arial" panose="020B0604020202020204" pitchFamily="34" charset="0"/>
              <a:buChar char="•"/>
            </a:pPr>
            <a:r>
              <a:rPr lang="en-US" sz="2800" dirty="0"/>
              <a:t>And, therefore have no plans how to take care of the problem. </a:t>
            </a:r>
          </a:p>
          <a:p>
            <a:pPr marL="457200" indent="-457200">
              <a:buFont typeface="Arial" panose="020B0604020202020204" pitchFamily="34" charset="0"/>
              <a:buChar char="•"/>
            </a:pPr>
            <a:r>
              <a:rPr lang="en-US" sz="2800" dirty="0"/>
              <a:t>One of the most common ways of dealing with a problem of abuse of power has been to sweep it under the rug. </a:t>
            </a:r>
          </a:p>
          <a:p>
            <a:pPr marL="457200" indent="-457200">
              <a:buFont typeface="Arial" panose="020B0604020202020204" pitchFamily="34" charset="0"/>
              <a:buChar char="•"/>
            </a:pPr>
            <a:r>
              <a:rPr lang="en-US" sz="2800" dirty="0">
                <a:solidFill>
                  <a:schemeClr val="accent1">
                    <a:lumMod val="75000"/>
                  </a:schemeClr>
                </a:solidFill>
              </a:rPr>
              <a:t>But dealing with the abuser is vitally important. </a:t>
            </a:r>
          </a:p>
          <a:p>
            <a:endParaRPr lang="en-US" sz="2800" dirty="0"/>
          </a:p>
          <a:p>
            <a:endParaRPr lang="en-US" dirty="0"/>
          </a:p>
        </p:txBody>
      </p:sp>
    </p:spTree>
    <p:extLst>
      <p:ext uri="{BB962C8B-B14F-4D97-AF65-F5344CB8AC3E}">
        <p14:creationId xmlns:p14="http://schemas.microsoft.com/office/powerpoint/2010/main" val="291163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B4BE060-56C5-1945-A929-B2EFD45022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r="-1" b="10096"/>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106FB-128D-B345-BDDA-59982F7AF602}"/>
              </a:ext>
            </a:extLst>
          </p:cNvPr>
          <p:cNvSpPr txBox="1">
            <a:spLocks/>
          </p:cNvSpPr>
          <p:nvPr/>
        </p:nvSpPr>
        <p:spPr>
          <a:xfrm>
            <a:off x="6382866" y="10740"/>
            <a:ext cx="5775960" cy="4506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100" b="1" dirty="0">
                <a:latin typeface="Avenir Next" panose="020B0503020202020204" pitchFamily="34" charset="0"/>
              </a:rPr>
              <a:t>SCRIPTURE CALLS </a:t>
            </a:r>
          </a:p>
          <a:p>
            <a:pPr algn="ctr">
              <a:spcAft>
                <a:spcPts val="600"/>
              </a:spcAft>
            </a:pPr>
            <a:r>
              <a:rPr lang="en-US" b="1" i="1" dirty="0">
                <a:solidFill>
                  <a:srgbClr val="C00000"/>
                </a:solidFill>
                <a:latin typeface="Book Antiqua" panose="02040602050305030304" pitchFamily="18" charset="0"/>
              </a:rPr>
              <a:t>for discipline</a:t>
            </a:r>
            <a:br>
              <a:rPr lang="en-US" b="1" i="1" dirty="0">
                <a:solidFill>
                  <a:srgbClr val="C00000"/>
                </a:solidFill>
                <a:latin typeface="Book Antiqua" panose="02040602050305030304" pitchFamily="18" charset="0"/>
              </a:rPr>
            </a:br>
            <a:r>
              <a:rPr lang="en-US" b="1" i="1" dirty="0">
                <a:solidFill>
                  <a:srgbClr val="C00000"/>
                </a:solidFill>
                <a:latin typeface="Book Antiqua" panose="02040602050305030304" pitchFamily="18" charset="0"/>
              </a:rPr>
              <a:t>of erring </a:t>
            </a:r>
          </a:p>
          <a:p>
            <a:pPr algn="ctr">
              <a:spcAft>
                <a:spcPts val="600"/>
              </a:spcAft>
            </a:pPr>
            <a:r>
              <a:rPr lang="en-US" sz="4100" b="1" dirty="0">
                <a:latin typeface="Avenir Next" panose="020B0503020202020204" pitchFamily="34" charset="0"/>
              </a:rPr>
              <a:t>CHURCH MEMBERS</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0"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DCA7A8-0D9F-F441-B17E-C1222361478D}"/>
              </a:ext>
            </a:extLst>
          </p:cNvPr>
          <p:cNvSpPr/>
          <p:nvPr/>
        </p:nvSpPr>
        <p:spPr>
          <a:xfrm>
            <a:off x="6513788" y="609602"/>
            <a:ext cx="5498918" cy="6122893"/>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3200" b="1" dirty="0">
                <a:solidFill>
                  <a:srgbClr val="C00000"/>
                </a:solidFill>
              </a:rPr>
              <a:t>Matthew 18:15-20 </a:t>
            </a:r>
            <a:r>
              <a:rPr lang="en-US" sz="3200" dirty="0"/>
              <a:t>teaches that a sinner is to be confronted, reproved and, if they refuse to repent, excluded from the church.</a:t>
            </a:r>
          </a:p>
          <a:p>
            <a:pPr>
              <a:spcAft>
                <a:spcPts val="600"/>
              </a:spcAft>
            </a:pPr>
            <a:endParaRPr lang="en-US" sz="3200" dirty="0"/>
          </a:p>
          <a:p>
            <a:pPr indent="-228600">
              <a:spcAft>
                <a:spcPts val="600"/>
              </a:spcAft>
              <a:buFont typeface="Arial" panose="020B0604020202020204" pitchFamily="34" charset="0"/>
              <a:buChar char="•"/>
            </a:pPr>
            <a:r>
              <a:rPr lang="en-US" sz="3200" b="1" dirty="0">
                <a:solidFill>
                  <a:srgbClr val="C00000"/>
                </a:solidFill>
              </a:rPr>
              <a:t>Acts 5:1-11</a:t>
            </a:r>
            <a:r>
              <a:rPr lang="en-US" sz="3200" dirty="0"/>
              <a:t> illustrates the seriousness of sin within the church, the sensitivity of the Holy Spirit to sin, and the quick judgment of God upon sin.</a:t>
            </a:r>
          </a:p>
          <a:p>
            <a:pPr>
              <a:spcAft>
                <a:spcPts val="600"/>
              </a:spcAft>
            </a:pPr>
            <a:endParaRPr lang="en-US" sz="3200" dirty="0"/>
          </a:p>
        </p:txBody>
      </p:sp>
    </p:spTree>
    <p:extLst>
      <p:ext uri="{BB962C8B-B14F-4D97-AF65-F5344CB8AC3E}">
        <p14:creationId xmlns:p14="http://schemas.microsoft.com/office/powerpoint/2010/main" val="36427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book with glasses and a flower on top of it&#10;&#10;Description automatically generated with low confidence">
            <a:extLst>
              <a:ext uri="{FF2B5EF4-FFF2-40B4-BE49-F238E27FC236}">
                <a16:creationId xmlns:a16="http://schemas.microsoft.com/office/drawing/2014/main" id="{5E492BC3-B23D-C94D-9436-95AA8667D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1"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CE363A-41F9-B242-8F64-4C093166E1C8}"/>
              </a:ext>
            </a:extLst>
          </p:cNvPr>
          <p:cNvSpPr/>
          <p:nvPr/>
        </p:nvSpPr>
        <p:spPr>
          <a:xfrm>
            <a:off x="6513787" y="1972235"/>
            <a:ext cx="5158259" cy="4285130"/>
          </a:xfrm>
          <a:prstGeom prst="rect">
            <a:avLst/>
          </a:prstGeom>
        </p:spPr>
        <p:txBody>
          <a:bodyPr vert="horz" lIns="91440" tIns="45720" rIns="91440" bIns="45720" rtlCol="0">
            <a:normAutofit/>
          </a:bodyPr>
          <a:lstStyle/>
          <a:p>
            <a:pPr indent="-228600" algn="ctr">
              <a:spcAft>
                <a:spcPts val="600"/>
              </a:spcAft>
              <a:buFont typeface="Arial" panose="020B0604020202020204" pitchFamily="34" charset="0"/>
              <a:buChar char="•"/>
            </a:pPr>
            <a:r>
              <a:rPr lang="en-US" sz="3200" b="1" dirty="0">
                <a:solidFill>
                  <a:srgbClr val="C00000"/>
                </a:solidFill>
              </a:rPr>
              <a:t>1 Corinthians 5:1-5 </a:t>
            </a:r>
            <a:r>
              <a:rPr lang="en-US" sz="3200" dirty="0"/>
              <a:t>teaches that the church's response to persistent, unrepentant sin is to grieve, deliberate, judge the sin, and exclude the unrepentant member.</a:t>
            </a:r>
          </a:p>
        </p:txBody>
      </p:sp>
    </p:spTree>
    <p:extLst>
      <p:ext uri="{BB962C8B-B14F-4D97-AF65-F5344CB8AC3E}">
        <p14:creationId xmlns:p14="http://schemas.microsoft.com/office/powerpoint/2010/main" val="149686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949C761-FD5A-894C-8A25-F203581CC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4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251BEA-E3DA-4443-824F-0575DAC58694}"/>
              </a:ext>
            </a:extLst>
          </p:cNvPr>
          <p:cNvSpPr/>
          <p:nvPr/>
        </p:nvSpPr>
        <p:spPr>
          <a:xfrm>
            <a:off x="7818478" y="968188"/>
            <a:ext cx="4230084" cy="561190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2800" b="1" dirty="0">
                <a:solidFill>
                  <a:srgbClr val="C00000"/>
                </a:solidFill>
              </a:rPr>
              <a:t>1 Thessalonians 5:14 </a:t>
            </a:r>
            <a:r>
              <a:rPr lang="en-US" sz="2800" dirty="0"/>
              <a:t>commands us to warn the disobedient and the disorderly.</a:t>
            </a:r>
          </a:p>
          <a:p>
            <a:pPr indent="-228600">
              <a:spcAft>
                <a:spcPts val="600"/>
              </a:spcAft>
              <a:buFont typeface="Arial" panose="020B0604020202020204" pitchFamily="34" charset="0"/>
              <a:buChar char="•"/>
            </a:pPr>
            <a:r>
              <a:rPr lang="en-US" sz="2800" b="1" dirty="0">
                <a:solidFill>
                  <a:srgbClr val="C00000"/>
                </a:solidFill>
              </a:rPr>
              <a:t>2 Thessalonians 3:6-15 </a:t>
            </a:r>
            <a:r>
              <a:rPr lang="en-US" sz="2800" dirty="0"/>
              <a:t>teaches us to warn the undisciplined brother and withdraw from him.</a:t>
            </a:r>
          </a:p>
          <a:p>
            <a:pPr indent="-228600">
              <a:spcAft>
                <a:spcPts val="600"/>
              </a:spcAft>
              <a:buFont typeface="Arial" panose="020B0604020202020204" pitchFamily="34" charset="0"/>
              <a:buChar char="•"/>
            </a:pPr>
            <a:r>
              <a:rPr lang="en-US" sz="2800" b="1" dirty="0">
                <a:solidFill>
                  <a:srgbClr val="C00000"/>
                </a:solidFill>
              </a:rPr>
              <a:t>1 Timothy 5:20 </a:t>
            </a:r>
            <a:r>
              <a:rPr lang="en-US" sz="2800" dirty="0"/>
              <a:t>tells us to rebuke persistent sin publicly. </a:t>
            </a:r>
          </a:p>
        </p:txBody>
      </p:sp>
    </p:spTree>
    <p:extLst>
      <p:ext uri="{BB962C8B-B14F-4D97-AF65-F5344CB8AC3E}">
        <p14:creationId xmlns:p14="http://schemas.microsoft.com/office/powerpoint/2010/main" val="14445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A9B9681-9F0E-A746-84D9-2AEA637A1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7" r="6542"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932551-30C4-0849-9F19-81FEB9DA8A19}"/>
              </a:ext>
            </a:extLst>
          </p:cNvPr>
          <p:cNvSpPr/>
          <p:nvPr/>
        </p:nvSpPr>
        <p:spPr>
          <a:xfrm>
            <a:off x="7320465" y="806822"/>
            <a:ext cx="4530876" cy="566569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2800" b="1" dirty="0">
                <a:solidFill>
                  <a:srgbClr val="C00000"/>
                </a:solidFill>
              </a:rPr>
              <a:t>Titus 1:13 </a:t>
            </a:r>
            <a:r>
              <a:rPr lang="en-US" sz="2800" dirty="0"/>
              <a:t>says to severely reprove those who teach untruth.</a:t>
            </a:r>
          </a:p>
          <a:p>
            <a:pPr indent="-228600">
              <a:spcAft>
                <a:spcPts val="600"/>
              </a:spcAft>
              <a:buFont typeface="Arial" panose="020B0604020202020204" pitchFamily="34" charset="0"/>
              <a:buChar char="•"/>
            </a:pPr>
            <a:endParaRPr lang="en-US" sz="1200" dirty="0"/>
          </a:p>
          <a:p>
            <a:pPr indent="-228600">
              <a:spcAft>
                <a:spcPts val="600"/>
              </a:spcAft>
              <a:buFont typeface="Arial" panose="020B0604020202020204" pitchFamily="34" charset="0"/>
              <a:buChar char="•"/>
            </a:pPr>
            <a:r>
              <a:rPr lang="en-US" sz="2800" b="1" dirty="0">
                <a:solidFill>
                  <a:srgbClr val="C00000"/>
                </a:solidFill>
              </a:rPr>
              <a:t>Titus 3:1</a:t>
            </a:r>
            <a:r>
              <a:rPr lang="en-US" sz="2800" b="1" dirty="0"/>
              <a:t>0</a:t>
            </a:r>
            <a:r>
              <a:rPr lang="en-US" sz="2800" dirty="0"/>
              <a:t> commands us to withdraw from a person who causes divisions, but only after adequate warning.</a:t>
            </a:r>
          </a:p>
          <a:p>
            <a:pPr>
              <a:spcAft>
                <a:spcPts val="600"/>
              </a:spcAft>
            </a:pPr>
            <a:endParaRPr lang="en-US" sz="1200" dirty="0"/>
          </a:p>
          <a:p>
            <a:pPr indent="-228600">
              <a:spcAft>
                <a:spcPts val="600"/>
              </a:spcAft>
              <a:buFont typeface="Arial" panose="020B0604020202020204" pitchFamily="34" charset="0"/>
              <a:buChar char="•"/>
            </a:pPr>
            <a:r>
              <a:rPr lang="en-US" sz="2800" b="1" dirty="0">
                <a:solidFill>
                  <a:srgbClr val="C00000"/>
                </a:solidFill>
              </a:rPr>
              <a:t>Revelation 2-3</a:t>
            </a:r>
            <a:r>
              <a:rPr lang="en-US" sz="2800" dirty="0">
                <a:solidFill>
                  <a:srgbClr val="C00000"/>
                </a:solidFill>
              </a:rPr>
              <a:t> </a:t>
            </a:r>
            <a:r>
              <a:rPr lang="en-US" sz="2800" dirty="0"/>
              <a:t>calls churches to repentance and warns of impending discipline if they refuse.</a:t>
            </a:r>
          </a:p>
        </p:txBody>
      </p:sp>
    </p:spTree>
    <p:extLst>
      <p:ext uri="{BB962C8B-B14F-4D97-AF65-F5344CB8AC3E}">
        <p14:creationId xmlns:p14="http://schemas.microsoft.com/office/powerpoint/2010/main" val="39005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BD56-3F08-724D-9C19-C9DBDFF60048}"/>
              </a:ext>
            </a:extLst>
          </p:cNvPr>
          <p:cNvSpPr>
            <a:spLocks noGrp="1"/>
          </p:cNvSpPr>
          <p:nvPr>
            <p:ph type="title"/>
          </p:nvPr>
        </p:nvSpPr>
        <p:spPr>
          <a:xfrm>
            <a:off x="161366" y="502378"/>
            <a:ext cx="5060691" cy="3936940"/>
          </a:xfrm>
        </p:spPr>
        <p:txBody>
          <a:bodyPr vert="horz" lIns="91440" tIns="45720" rIns="91440" bIns="45720" rtlCol="0" anchor="b">
            <a:normAutofit/>
          </a:bodyPr>
          <a:lstStyle/>
          <a:p>
            <a:pPr algn="ctr">
              <a:lnSpc>
                <a:spcPct val="100000"/>
              </a:lnSpc>
            </a:pPr>
            <a:r>
              <a:rPr lang="en-US" b="1" dirty="0">
                <a:latin typeface="Avenir Next" panose="020B0503020202020204" pitchFamily="34" charset="0"/>
              </a:rPr>
              <a:t>ELLEN G. WHITE </a:t>
            </a:r>
            <a:r>
              <a:rPr lang="en-US" b="1" dirty="0">
                <a:solidFill>
                  <a:srgbClr val="C00000"/>
                </a:solidFill>
                <a:latin typeface="Avenir Next" panose="020B0503020202020204" pitchFamily="34" charset="0"/>
              </a:rPr>
              <a:t>ON THE ABUSE OF POWER</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llen White's Great-Great-Grandson Talks Better Food, Sex and Sleep |  Adventist Today">
            <a:extLst>
              <a:ext uri="{FF2B5EF4-FFF2-40B4-BE49-F238E27FC236}">
                <a16:creationId xmlns:a16="http://schemas.microsoft.com/office/drawing/2014/main" id="{4381C55A-11FF-DF45-9C65-B52635A49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8" r="463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7869A-A84A-BD48-8D99-AF547DBF9318}"/>
              </a:ext>
            </a:extLst>
          </p:cNvPr>
          <p:cNvSpPr>
            <a:spLocks noGrp="1"/>
          </p:cNvSpPr>
          <p:nvPr>
            <p:ph sz="half" idx="1"/>
          </p:nvPr>
        </p:nvSpPr>
        <p:spPr>
          <a:xfrm>
            <a:off x="712694" y="2184213"/>
            <a:ext cx="9184341" cy="4351338"/>
          </a:xfrm>
        </p:spPr>
        <p:txBody>
          <a:bodyPr>
            <a:normAutofit/>
          </a:bodyPr>
          <a:lstStyle/>
          <a:p>
            <a:pPr marL="0" indent="0" algn="ctr">
              <a:lnSpc>
                <a:spcPct val="100000"/>
              </a:lnSpc>
              <a:buNone/>
            </a:pPr>
            <a:r>
              <a:rPr lang="en-US" dirty="0"/>
              <a:t>“Many who profess to be the ministers of Christ are like the sons of Eli who ministered in the sacred office and took advantage of their office to engage in crime and commit adultery, causing the people to transgress the law of God. A fearful account will such have to render when the cases of all shall pass in review before God, and they be judged according to the deeds done in the body…. Adultery is one of the terrible sins of this age. This sin exists among professed Christians of every class….” </a:t>
            </a:r>
          </a:p>
          <a:p>
            <a:pPr marL="0" indent="0" algn="ctr">
              <a:lnSpc>
                <a:spcPct val="100000"/>
              </a:lnSpc>
              <a:buNone/>
            </a:pPr>
            <a:r>
              <a:rPr lang="en-US" sz="1800" dirty="0"/>
              <a:t>—The Sin of Licentiousness, Testimonies on Sexual </a:t>
            </a:r>
            <a:r>
              <a:rPr lang="en-US" sz="1800" dirty="0" err="1"/>
              <a:t>Behaviour</a:t>
            </a:r>
            <a:r>
              <a:rPr lang="en-US" sz="1800" dirty="0"/>
              <a:t>, Adultery, and Divorce (1989), 99.2. </a:t>
            </a:r>
          </a:p>
          <a:p>
            <a:pPr>
              <a:lnSpc>
                <a:spcPct val="100000"/>
              </a:lnSpc>
            </a:pPr>
            <a:endParaRPr lang="en-US" dirty="0"/>
          </a:p>
        </p:txBody>
      </p:sp>
    </p:spTree>
    <p:extLst>
      <p:ext uri="{BB962C8B-B14F-4D97-AF65-F5344CB8AC3E}">
        <p14:creationId xmlns:p14="http://schemas.microsoft.com/office/powerpoint/2010/main" val="31192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48D1A-5758-714D-9AC3-BB36395B0BFC}"/>
              </a:ext>
            </a:extLst>
          </p:cNvPr>
          <p:cNvSpPr>
            <a:spLocks noGrp="1"/>
          </p:cNvSpPr>
          <p:nvPr>
            <p:ph type="title"/>
          </p:nvPr>
        </p:nvSpPr>
        <p:spPr>
          <a:xfrm>
            <a:off x="838200" y="895455"/>
            <a:ext cx="10515600" cy="1325563"/>
          </a:xfrm>
        </p:spPr>
        <p:txBody>
          <a:bodyPr/>
          <a:lstStyle/>
          <a:p>
            <a:r>
              <a:rPr lang="en-US" b="1" dirty="0">
                <a:latin typeface="Avenir Next" panose="020B0503020202020204" pitchFamily="34" charset="0"/>
              </a:rPr>
              <a:t>ABUSE OF </a:t>
            </a:r>
            <a:r>
              <a:rPr lang="en-US" b="1" dirty="0">
                <a:solidFill>
                  <a:schemeClr val="accent1">
                    <a:lumMod val="75000"/>
                  </a:schemeClr>
                </a:solidFill>
                <a:latin typeface="Avenir Next" panose="020B0503020202020204" pitchFamily="34" charset="0"/>
              </a:rPr>
              <a:t>POWER</a:t>
            </a:r>
          </a:p>
        </p:txBody>
      </p:sp>
      <p:sp>
        <p:nvSpPr>
          <p:cNvPr id="5" name="Content Placeholder 4">
            <a:extLst>
              <a:ext uri="{FF2B5EF4-FFF2-40B4-BE49-F238E27FC236}">
                <a16:creationId xmlns:a16="http://schemas.microsoft.com/office/drawing/2014/main" id="{C7377EA6-793F-E844-85DA-2AB69AEB9648}"/>
              </a:ext>
            </a:extLst>
          </p:cNvPr>
          <p:cNvSpPr>
            <a:spLocks noGrp="1"/>
          </p:cNvSpPr>
          <p:nvPr>
            <p:ph idx="1"/>
          </p:nvPr>
        </p:nvSpPr>
        <p:spPr>
          <a:xfrm>
            <a:off x="730626" y="1700119"/>
            <a:ext cx="8431306" cy="4351338"/>
          </a:xfrm>
        </p:spPr>
        <p:txBody>
          <a:bodyPr/>
          <a:lstStyle/>
          <a:p>
            <a:pPr>
              <a:lnSpc>
                <a:spcPct val="100000"/>
              </a:lnSpc>
            </a:pPr>
            <a:endParaRPr lang="en-US" dirty="0"/>
          </a:p>
          <a:p>
            <a:pPr>
              <a:lnSpc>
                <a:spcPct val="100000"/>
              </a:lnSpc>
            </a:pPr>
            <a:r>
              <a:rPr lang="en-US" dirty="0"/>
              <a:t>There is the problem itself, </a:t>
            </a:r>
          </a:p>
          <a:p>
            <a:pPr>
              <a:lnSpc>
                <a:spcPct val="100000"/>
              </a:lnSpc>
            </a:pPr>
            <a:r>
              <a:rPr lang="en-US" dirty="0"/>
              <a:t>what the abuse of power means,</a:t>
            </a:r>
          </a:p>
          <a:p>
            <a:pPr>
              <a:lnSpc>
                <a:spcPct val="100000"/>
              </a:lnSpc>
            </a:pPr>
            <a:r>
              <a:rPr lang="en-US" dirty="0"/>
              <a:t>how the problem is dealt with so that the problem does not become bigger, </a:t>
            </a:r>
          </a:p>
          <a:p>
            <a:pPr>
              <a:lnSpc>
                <a:spcPct val="100000"/>
              </a:lnSpc>
            </a:pPr>
            <a:r>
              <a:rPr lang="en-US" dirty="0"/>
              <a:t>what to do about the problem, </a:t>
            </a:r>
          </a:p>
          <a:p>
            <a:pPr>
              <a:lnSpc>
                <a:spcPct val="100000"/>
              </a:lnSpc>
            </a:pPr>
            <a:r>
              <a:rPr lang="en-US" dirty="0"/>
              <a:t>and how to affect restoration. </a:t>
            </a:r>
          </a:p>
          <a:p>
            <a:pPr marL="0" indent="0">
              <a:lnSpc>
                <a:spcPct val="100000"/>
              </a:lnSpc>
              <a:buNone/>
            </a:pPr>
            <a:r>
              <a:rPr lang="en-US" dirty="0"/>
              <a:t>Both the victim and the abuser need ministry.</a:t>
            </a:r>
          </a:p>
        </p:txBody>
      </p:sp>
    </p:spTree>
    <p:extLst>
      <p:ext uri="{BB962C8B-B14F-4D97-AF65-F5344CB8AC3E}">
        <p14:creationId xmlns:p14="http://schemas.microsoft.com/office/powerpoint/2010/main" val="354801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838200" y="2020255"/>
            <a:ext cx="9183624" cy="4658921"/>
          </a:xfrm>
        </p:spPr>
        <p:txBody>
          <a:bodyPr>
            <a:normAutofit/>
          </a:bodyPr>
          <a:lstStyle/>
          <a:p>
            <a:pPr marL="0" indent="0" algn="ctr">
              <a:lnSpc>
                <a:spcPct val="100000"/>
              </a:lnSpc>
              <a:buNone/>
            </a:pPr>
            <a:endParaRPr lang="en-US" dirty="0"/>
          </a:p>
          <a:p>
            <a:pPr marL="0" indent="0" algn="ctr">
              <a:lnSpc>
                <a:spcPct val="100000"/>
              </a:lnSpc>
              <a:buNone/>
            </a:pPr>
            <a:r>
              <a:rPr lang="en-US" dirty="0"/>
              <a:t>“If a minister of the gospel does not control his baser passions, if he fails to follow the example of the apostle and so dishonors his profession and faith as to even name the indulgence of sin, our sisters who profess godliness should not for an instant flatter themselves that sin or crime loses its sinfulness in the least because their minister dares to engage in it.</a:t>
            </a:r>
          </a:p>
          <a:p>
            <a:pPr marL="0" indent="0" algn="ctr">
              <a:lnSpc>
                <a:spcPct val="100000"/>
              </a:lnSpc>
              <a:buNone/>
            </a:pPr>
            <a:endParaRPr lang="en-US" dirty="0"/>
          </a:p>
          <a:p>
            <a:pPr marL="0" indent="0" algn="ctr">
              <a:lnSpc>
                <a:spcPct val="100000"/>
              </a:lnSpc>
              <a:buNone/>
            </a:pPr>
            <a:r>
              <a:rPr lang="en-US" sz="2000" dirty="0"/>
              <a:t>(continued)</a:t>
            </a:r>
          </a:p>
        </p:txBody>
      </p:sp>
    </p:spTree>
    <p:extLst>
      <p:ext uri="{BB962C8B-B14F-4D97-AF65-F5344CB8AC3E}">
        <p14:creationId xmlns:p14="http://schemas.microsoft.com/office/powerpoint/2010/main" val="123990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len White — Adventist Peace Fellowship">
            <a:extLst>
              <a:ext uri="{FF2B5EF4-FFF2-40B4-BE49-F238E27FC236}">
                <a16:creationId xmlns:a16="http://schemas.microsoft.com/office/drawing/2014/main" id="{857E57E2-29AA-D44F-B2F7-C077FA8C9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6417734" y="-206023"/>
            <a:ext cx="5538477" cy="7521221"/>
          </a:xfrm>
        </p:spPr>
        <p:txBody>
          <a:bodyPr vert="horz" lIns="91440" tIns="45720" rIns="91440" bIns="45720" rtlCol="0">
            <a:normAutofit/>
          </a:bodyPr>
          <a:lstStyle/>
          <a:p>
            <a:pPr marL="0" indent="0" algn="ctr">
              <a:lnSpc>
                <a:spcPct val="110000"/>
              </a:lnSpc>
              <a:buNone/>
            </a:pPr>
            <a:endParaRPr lang="en-US" dirty="0"/>
          </a:p>
          <a:p>
            <a:pPr marL="0" indent="0" algn="ctr">
              <a:lnSpc>
                <a:spcPct val="110000"/>
              </a:lnSpc>
              <a:buNone/>
            </a:pPr>
            <a:r>
              <a:rPr lang="en-US" dirty="0"/>
              <a:t>The fact that men who are in responsible places show themselves to be familiar with sin should not lessen the guilt and enormity of the sin in the minds of any. Sin should appear just as sinful, just as abhorrent, as it had been heretofore regarded; and the minds of the pure and elevated should abhor and shun the one who indulges in sin, as they would flee from a serpent whose sting was deadly.”</a:t>
            </a:r>
            <a:r>
              <a:rPr lang="en-US" dirty="0">
                <a:effectLst/>
              </a:rPr>
              <a:t> </a:t>
            </a:r>
          </a:p>
          <a:p>
            <a:pPr marL="0" indent="0" algn="ctr">
              <a:lnSpc>
                <a:spcPct val="110000"/>
              </a:lnSpc>
              <a:buNone/>
            </a:pPr>
            <a:r>
              <a:rPr lang="en-US" sz="2400" dirty="0"/>
              <a:t>—</a:t>
            </a:r>
            <a:r>
              <a:rPr lang="en-US" sz="2400" i="1" dirty="0"/>
              <a:t>Testimonies for the Church</a:t>
            </a:r>
            <a:r>
              <a:rPr lang="en-US" sz="2400" dirty="0"/>
              <a:t>, vol. 2, 457.1</a:t>
            </a:r>
          </a:p>
        </p:txBody>
      </p:sp>
    </p:spTree>
    <p:extLst>
      <p:ext uri="{BB962C8B-B14F-4D97-AF65-F5344CB8AC3E}">
        <p14:creationId xmlns:p14="http://schemas.microsoft.com/office/powerpoint/2010/main" val="206428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00176" y="1914598"/>
            <a:ext cx="9208008" cy="4617212"/>
          </a:xfrm>
        </p:spPr>
        <p:txBody>
          <a:bodyPr>
            <a:noAutofit/>
          </a:bodyPr>
          <a:lstStyle/>
          <a:p>
            <a:pPr marL="0" indent="0" algn="ctr">
              <a:lnSpc>
                <a:spcPct val="100000"/>
              </a:lnSpc>
              <a:buNone/>
            </a:pPr>
            <a:r>
              <a:rPr lang="en-US" dirty="0"/>
              <a:t>“When a man professing to keep God's holy law, and ministering in sacred things, takes advantage of the confidence his position gives him and seeks to indulge his base passions, this fact should of itself be sufficient to enable a woman professing godliness to see that, although his profession is as exalted as the heavens, an impure proposal coming from him is from Satan disguised as an angel of light. I cannot believe that the word of God is abiding in the hearts of those who so readily yield up their </a:t>
            </a:r>
            <a:r>
              <a:rPr lang="en-US" dirty="0" err="1"/>
              <a:t>innocency</a:t>
            </a:r>
            <a:r>
              <a:rPr lang="en-US" dirty="0"/>
              <a:t> and virtue upon the altar of lustful passions.”</a:t>
            </a:r>
          </a:p>
          <a:p>
            <a:pPr marL="0" indent="0" algn="ctr">
              <a:lnSpc>
                <a:spcPct val="100000"/>
              </a:lnSpc>
              <a:buNone/>
            </a:pPr>
            <a:r>
              <a:rPr lang="en-US" sz="2000" dirty="0"/>
              <a:t>—</a:t>
            </a:r>
            <a:r>
              <a:rPr lang="en-US" sz="2000" i="1" dirty="0"/>
              <a:t>Testimonies for the Church</a:t>
            </a:r>
            <a:r>
              <a:rPr lang="en-US" sz="2000" dirty="0"/>
              <a:t>, vol. 2, 457.2</a:t>
            </a:r>
          </a:p>
        </p:txBody>
      </p:sp>
    </p:spTree>
    <p:extLst>
      <p:ext uri="{BB962C8B-B14F-4D97-AF65-F5344CB8AC3E}">
        <p14:creationId xmlns:p14="http://schemas.microsoft.com/office/powerpoint/2010/main" val="362594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d flower in green plant">
            <a:extLst>
              <a:ext uri="{FF2B5EF4-FFF2-40B4-BE49-F238E27FC236}">
                <a16:creationId xmlns:a16="http://schemas.microsoft.com/office/drawing/2014/main" id="{FA9AE531-5013-7644-B764-29E63E00C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05"/>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C84263-149A-8644-951A-81A968E1CEF5}"/>
              </a:ext>
            </a:extLst>
          </p:cNvPr>
          <p:cNvSpPr>
            <a:spLocks noGrp="1"/>
          </p:cNvSpPr>
          <p:nvPr>
            <p:ph type="title"/>
          </p:nvPr>
        </p:nvSpPr>
        <p:spPr>
          <a:xfrm>
            <a:off x="6003783" y="52262"/>
            <a:ext cx="5243622" cy="4657761"/>
          </a:xfrm>
        </p:spPr>
        <p:txBody>
          <a:bodyPr vert="horz" lIns="91440" tIns="45720" rIns="91440" bIns="45720" rtlCol="0" anchor="b">
            <a:normAutofit/>
          </a:bodyPr>
          <a:lstStyle/>
          <a:p>
            <a:pPr algn="ctr">
              <a:lnSpc>
                <a:spcPct val="100000"/>
              </a:lnSpc>
            </a:pPr>
            <a:r>
              <a:rPr lang="en-US" sz="4800" b="1" dirty="0">
                <a:solidFill>
                  <a:srgbClr val="595959"/>
                </a:solidFill>
                <a:latin typeface="Avenir Next" panose="020B0503020202020204" pitchFamily="34" charset="0"/>
              </a:rPr>
              <a:t>MISUSE AND </a:t>
            </a:r>
            <a:br>
              <a:rPr lang="en-US" sz="4800" b="1" dirty="0">
                <a:solidFill>
                  <a:srgbClr val="595959"/>
                </a:solidFill>
                <a:latin typeface="Avenir Next" panose="020B0503020202020204" pitchFamily="34" charset="0"/>
              </a:rPr>
            </a:br>
            <a:r>
              <a:rPr lang="en-US" sz="4800" b="1" dirty="0">
                <a:solidFill>
                  <a:schemeClr val="accent6">
                    <a:lumMod val="50000"/>
                  </a:schemeClr>
                </a:solidFill>
                <a:latin typeface="Avenir Next" panose="020B0503020202020204" pitchFamily="34" charset="0"/>
              </a:rPr>
              <a:t>ABUSE OF POWER</a:t>
            </a:r>
            <a:br>
              <a:rPr lang="en-US" b="1" dirty="0">
                <a:solidFill>
                  <a:schemeClr val="accent6">
                    <a:lumMod val="50000"/>
                  </a:schemeClr>
                </a:solidFill>
                <a:latin typeface="Avenir Next" panose="020B0503020202020204" pitchFamily="34" charset="0"/>
              </a:rPr>
            </a:br>
            <a:r>
              <a:rPr lang="en-US" sz="2400" b="1" dirty="0">
                <a:solidFill>
                  <a:srgbClr val="595959"/>
                </a:solidFill>
                <a:latin typeface="Avenir Next" panose="020B0503020202020204" pitchFamily="34" charset="0"/>
              </a:rPr>
              <a:t>Chapters 2 through 4 of 1 Samuel</a:t>
            </a:r>
            <a:endParaRPr lang="en-US"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320776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EC18-7C56-7E47-9E38-F309BFB889D6}"/>
              </a:ext>
            </a:extLst>
          </p:cNvPr>
          <p:cNvSpPr>
            <a:spLocks noGrp="1"/>
          </p:cNvSpPr>
          <p:nvPr>
            <p:ph sz="half" idx="1"/>
          </p:nvPr>
        </p:nvSpPr>
        <p:spPr>
          <a:xfrm>
            <a:off x="734681" y="1825624"/>
            <a:ext cx="9047673" cy="5161771"/>
          </a:xfrm>
        </p:spPr>
        <p:txBody>
          <a:bodyPr>
            <a:normAutofit lnSpcReduction="10000"/>
          </a:bodyPr>
          <a:lstStyle/>
          <a:p>
            <a:pPr marL="0" indent="0">
              <a:lnSpc>
                <a:spcPct val="110000"/>
              </a:lnSpc>
              <a:buNone/>
            </a:pPr>
            <a:r>
              <a:rPr lang="en-US" dirty="0">
                <a:solidFill>
                  <a:srgbClr val="C00000"/>
                </a:solidFill>
              </a:rPr>
              <a:t>I Samuel 2</a:t>
            </a:r>
          </a:p>
          <a:p>
            <a:pPr>
              <a:lnSpc>
                <a:spcPct val="110000"/>
              </a:lnSpc>
            </a:pPr>
            <a:r>
              <a:rPr lang="en-US" b="1" dirty="0">
                <a:solidFill>
                  <a:schemeClr val="accent6">
                    <a:lumMod val="50000"/>
                  </a:schemeClr>
                </a:solidFill>
              </a:rPr>
              <a:t>2:3: “The Lord is a God who knows </a:t>
            </a:r>
            <a:r>
              <a:rPr lang="en-US" dirty="0"/>
              <a:t>and by him deeds are weighed.” </a:t>
            </a:r>
            <a:r>
              <a:rPr lang="en-US" i="1" dirty="0"/>
              <a:t>(This sets the stage for the warnings to be gained from what follows)</a:t>
            </a:r>
          </a:p>
          <a:p>
            <a:pPr>
              <a:lnSpc>
                <a:spcPct val="110000"/>
              </a:lnSpc>
            </a:pPr>
            <a:r>
              <a:rPr lang="en-US" b="1" dirty="0">
                <a:solidFill>
                  <a:schemeClr val="accent6">
                    <a:lumMod val="50000"/>
                  </a:schemeClr>
                </a:solidFill>
              </a:rPr>
              <a:t>2:9, 10: “It is not by strength that one prevails.</a:t>
            </a:r>
            <a:r>
              <a:rPr lang="en-US" dirty="0"/>
              <a:t> Those who oppose the Lord will be shattered. </a:t>
            </a:r>
            <a:r>
              <a:rPr lang="en-US" i="1" dirty="0"/>
              <a:t>(Again, this is a warning and an introduction to what will be shared)</a:t>
            </a:r>
          </a:p>
          <a:p>
            <a:pPr>
              <a:lnSpc>
                <a:spcPct val="110000"/>
              </a:lnSpc>
            </a:pPr>
            <a:r>
              <a:rPr lang="en-US" b="1" dirty="0">
                <a:solidFill>
                  <a:schemeClr val="accent6">
                    <a:lumMod val="50000"/>
                  </a:schemeClr>
                </a:solidFill>
              </a:rPr>
              <a:t>2:12: “Eli’s sons had no regard for (did not know) the Lord.” </a:t>
            </a:r>
            <a:r>
              <a:rPr lang="en-US" i="1" dirty="0"/>
              <a:t>(In other words, they were not real. They were fakes pretending to be religious leaders; religious abuse)</a:t>
            </a:r>
            <a:endParaRPr lang="en-US" dirty="0"/>
          </a:p>
          <a:p>
            <a:pPr marL="0" indent="0">
              <a:lnSpc>
                <a:spcPct val="110000"/>
              </a:lnSpc>
              <a:buNone/>
            </a:pPr>
            <a:endParaRPr lang="en-US" dirty="0"/>
          </a:p>
          <a:p>
            <a:pPr>
              <a:lnSpc>
                <a:spcPct val="110000"/>
              </a:lnSpc>
            </a:pPr>
            <a:endParaRPr lang="en-US" dirty="0"/>
          </a:p>
        </p:txBody>
      </p:sp>
    </p:spTree>
    <p:extLst>
      <p:ext uri="{BB962C8B-B14F-4D97-AF65-F5344CB8AC3E}">
        <p14:creationId xmlns:p14="http://schemas.microsoft.com/office/powerpoint/2010/main" val="349400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838200" y="2011362"/>
            <a:ext cx="9334500" cy="4846638"/>
          </a:xfrm>
        </p:spPr>
        <p:txBody>
          <a:bodyPr>
            <a:normAutofit/>
          </a:bodyPr>
          <a:lstStyle/>
          <a:p>
            <a:pPr marL="0" indent="0">
              <a:lnSpc>
                <a:spcPct val="100000"/>
              </a:lnSpc>
              <a:buNone/>
            </a:pPr>
            <a:r>
              <a:rPr lang="en-US" dirty="0">
                <a:solidFill>
                  <a:srgbClr val="C00000"/>
                </a:solidFill>
              </a:rPr>
              <a:t>I Samuel 2</a:t>
            </a:r>
          </a:p>
          <a:p>
            <a:pPr>
              <a:lnSpc>
                <a:spcPct val="100000"/>
              </a:lnSpc>
            </a:pPr>
            <a:r>
              <a:rPr lang="en-US" b="1" dirty="0">
                <a:solidFill>
                  <a:schemeClr val="accent6">
                    <a:lumMod val="50000"/>
                  </a:schemeClr>
                </a:solidFill>
              </a:rPr>
              <a:t>2:12-16: They intimidated the people</a:t>
            </a:r>
            <a:r>
              <a:rPr lang="en-US" dirty="0"/>
              <a:t> and essentially robbed them. They had no regard for the people. </a:t>
            </a:r>
            <a:r>
              <a:rPr lang="en-US" i="1" dirty="0"/>
              <a:t>(positional and religious abuse)</a:t>
            </a:r>
          </a:p>
          <a:p>
            <a:pPr>
              <a:lnSpc>
                <a:spcPct val="100000"/>
              </a:lnSpc>
            </a:pPr>
            <a:r>
              <a:rPr lang="en-US" b="1" dirty="0">
                <a:solidFill>
                  <a:schemeClr val="accent6">
                    <a:lumMod val="50000"/>
                  </a:schemeClr>
                </a:solidFill>
              </a:rPr>
              <a:t>2:17: The abusive behavior is labeled as sin.</a:t>
            </a:r>
          </a:p>
          <a:p>
            <a:pPr>
              <a:lnSpc>
                <a:spcPct val="100000"/>
              </a:lnSpc>
            </a:pPr>
            <a:r>
              <a:rPr lang="en-US" b="1" dirty="0">
                <a:solidFill>
                  <a:schemeClr val="accent6">
                    <a:lumMod val="50000"/>
                  </a:schemeClr>
                </a:solidFill>
              </a:rPr>
              <a:t>2:22-25: They had no regard for the women who served at the temple.</a:t>
            </a:r>
            <a:r>
              <a:rPr lang="en-US" dirty="0">
                <a:solidFill>
                  <a:schemeClr val="accent6">
                    <a:lumMod val="50000"/>
                  </a:schemeClr>
                </a:solidFill>
              </a:rPr>
              <a:t> </a:t>
            </a:r>
            <a:r>
              <a:rPr lang="en-US" dirty="0"/>
              <a:t>They used their position to be sexually and religiously abusive. </a:t>
            </a:r>
            <a:r>
              <a:rPr lang="en-US" i="1" dirty="0"/>
              <a:t>(positional, sexual, and religious abuse)</a:t>
            </a:r>
          </a:p>
        </p:txBody>
      </p:sp>
    </p:spTree>
    <p:extLst>
      <p:ext uri="{BB962C8B-B14F-4D97-AF65-F5344CB8AC3E}">
        <p14:creationId xmlns:p14="http://schemas.microsoft.com/office/powerpoint/2010/main" val="427668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769188" y="2351658"/>
            <a:ext cx="9334500" cy="3617823"/>
          </a:xfrm>
        </p:spPr>
        <p:txBody>
          <a:bodyPr/>
          <a:lstStyle/>
          <a:p>
            <a:pPr marL="0" indent="0">
              <a:lnSpc>
                <a:spcPct val="100000"/>
              </a:lnSpc>
              <a:buNone/>
            </a:pPr>
            <a:r>
              <a:rPr lang="en-US" dirty="0">
                <a:solidFill>
                  <a:srgbClr val="C00000"/>
                </a:solidFill>
              </a:rPr>
              <a:t>I Samuel 3</a:t>
            </a:r>
          </a:p>
          <a:p>
            <a:pPr>
              <a:lnSpc>
                <a:spcPct val="100000"/>
              </a:lnSpc>
            </a:pPr>
            <a:r>
              <a:rPr lang="en-US" b="1" dirty="0">
                <a:solidFill>
                  <a:schemeClr val="accent6">
                    <a:lumMod val="50000"/>
                  </a:schemeClr>
                </a:solidFill>
              </a:rPr>
              <a:t>3:1: The abusive atmosphere and activity was directly related to a spiritual decline and lack of connection with God. </a:t>
            </a:r>
            <a:r>
              <a:rPr lang="en-US" dirty="0"/>
              <a:t>“In those days the word of the Lord was rare; there were not many visions.” </a:t>
            </a:r>
            <a:r>
              <a:rPr lang="en-US" i="1" dirty="0"/>
              <a:t>(Such is the result of abuse on the entire community, not just on those directly involved)</a:t>
            </a:r>
          </a:p>
          <a:p>
            <a:pPr>
              <a:lnSpc>
                <a:spcPct val="100000"/>
              </a:lnSpc>
            </a:pPr>
            <a:endParaRPr lang="en-US" dirty="0"/>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32385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579405" y="1898948"/>
            <a:ext cx="9334500" cy="4803775"/>
          </a:xfrm>
        </p:spPr>
        <p:txBody>
          <a:bodyPr>
            <a:normAutofit/>
          </a:bodyPr>
          <a:lstStyle/>
          <a:p>
            <a:pPr marL="0" indent="0">
              <a:lnSpc>
                <a:spcPct val="100000"/>
              </a:lnSpc>
              <a:buNone/>
            </a:pPr>
            <a:r>
              <a:rPr lang="en-US" dirty="0">
                <a:solidFill>
                  <a:srgbClr val="C00000"/>
                </a:solidFill>
              </a:rPr>
              <a:t>I Samuel 4</a:t>
            </a:r>
          </a:p>
          <a:p>
            <a:pPr>
              <a:lnSpc>
                <a:spcPct val="100000"/>
              </a:lnSpc>
            </a:pPr>
            <a:r>
              <a:rPr lang="en-US" b="1" dirty="0">
                <a:solidFill>
                  <a:schemeClr val="accent6">
                    <a:lumMod val="50000"/>
                  </a:schemeClr>
                </a:solidFill>
              </a:rPr>
              <a:t>4:10: The losses sustained by the community were great:</a:t>
            </a:r>
          </a:p>
          <a:p>
            <a:pPr lvl="1">
              <a:lnSpc>
                <a:spcPct val="100000"/>
              </a:lnSpc>
            </a:pPr>
            <a:r>
              <a:rPr lang="en-US" dirty="0"/>
              <a:t>30,000 fell in battle.</a:t>
            </a:r>
          </a:p>
          <a:p>
            <a:pPr lvl="1">
              <a:lnSpc>
                <a:spcPct val="100000"/>
              </a:lnSpc>
            </a:pPr>
            <a:r>
              <a:rPr lang="en-US" dirty="0"/>
              <a:t>The Ark of God was captured.</a:t>
            </a:r>
          </a:p>
          <a:p>
            <a:pPr lvl="1">
              <a:lnSpc>
                <a:spcPct val="100000"/>
              </a:lnSpc>
            </a:pPr>
            <a:r>
              <a:rPr lang="en-US" dirty="0"/>
              <a:t>Eli’s two sons and leaders died.</a:t>
            </a:r>
          </a:p>
          <a:p>
            <a:pPr>
              <a:lnSpc>
                <a:spcPct val="100000"/>
              </a:lnSpc>
            </a:pPr>
            <a:r>
              <a:rPr lang="en-US" b="1" dirty="0">
                <a:solidFill>
                  <a:schemeClr val="accent6">
                    <a:lumMod val="50000"/>
                  </a:schemeClr>
                </a:solidFill>
              </a:rPr>
              <a:t>4:18: Eli dies when he hears the negative news.  </a:t>
            </a:r>
          </a:p>
          <a:p>
            <a:pPr>
              <a:lnSpc>
                <a:spcPct val="100000"/>
              </a:lnSpc>
            </a:pPr>
            <a:r>
              <a:rPr lang="en-US" b="1" dirty="0">
                <a:solidFill>
                  <a:schemeClr val="accent6">
                    <a:lumMod val="50000"/>
                  </a:schemeClr>
                </a:solidFill>
              </a:rPr>
              <a:t>4:21, 22: The glory departed from the people and nation, </a:t>
            </a:r>
            <a:r>
              <a:rPr lang="en-US" dirty="0"/>
              <a:t>because of the multiple abuses of power chronicled in these chapters. </a:t>
            </a:r>
          </a:p>
          <a:p>
            <a:pPr marL="0" indent="0">
              <a:lnSpc>
                <a:spcPct val="100000"/>
              </a:lnSpc>
              <a:buNone/>
            </a:pPr>
            <a:endParaRPr lang="en-US" dirty="0"/>
          </a:p>
        </p:txBody>
      </p:sp>
      <p:sp>
        <p:nvSpPr>
          <p:cNvPr id="2" name="TextBox 1">
            <a:extLst>
              <a:ext uri="{FF2B5EF4-FFF2-40B4-BE49-F238E27FC236}">
                <a16:creationId xmlns:a16="http://schemas.microsoft.com/office/drawing/2014/main" id="{D7DD65CB-3512-9E42-9E8F-5CDF9FB20187}"/>
              </a:ext>
            </a:extLst>
          </p:cNvPr>
          <p:cNvSpPr txBox="1"/>
          <p:nvPr/>
        </p:nvSpPr>
        <p:spPr>
          <a:xfrm>
            <a:off x="1785938" y="26003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10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lective focus photo of red flower">
            <a:extLst>
              <a:ext uri="{FF2B5EF4-FFF2-40B4-BE49-F238E27FC236}">
                <a16:creationId xmlns:a16="http://schemas.microsoft.com/office/drawing/2014/main" id="{F0782FE3-3F48-854E-8B93-5C8A253EB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328AC-4953-DA46-9D9B-D3015757FB3E}"/>
              </a:ext>
            </a:extLst>
          </p:cNvPr>
          <p:cNvSpPr>
            <a:spLocks noGrp="1"/>
          </p:cNvSpPr>
          <p:nvPr>
            <p:ph type="title"/>
          </p:nvPr>
        </p:nvSpPr>
        <p:spPr>
          <a:xfrm>
            <a:off x="6366096" y="2484908"/>
            <a:ext cx="4253022" cy="2466143"/>
          </a:xfrm>
        </p:spPr>
        <p:txBody>
          <a:bodyPr vert="horz" lIns="91440" tIns="45720" rIns="91440" bIns="45720" rtlCol="0" anchor="b">
            <a:noAutofit/>
          </a:bodyPr>
          <a:lstStyle/>
          <a:p>
            <a:pPr algn="ctr">
              <a:lnSpc>
                <a:spcPct val="100000"/>
              </a:lnSpc>
            </a:pPr>
            <a:r>
              <a:rPr lang="en-US" sz="4800" b="1" dirty="0">
                <a:solidFill>
                  <a:srgbClr val="595959"/>
                </a:solidFill>
                <a:latin typeface="Avenir Next" panose="020B0503020202020204" pitchFamily="34" charset="0"/>
              </a:rPr>
              <a:t>JEREMIAH 7:1-7 </a:t>
            </a:r>
            <a:r>
              <a:rPr lang="en-US" sz="4800" b="1" dirty="0">
                <a:solidFill>
                  <a:schemeClr val="accent6">
                    <a:lumMod val="50000"/>
                  </a:schemeClr>
                </a:solidFill>
                <a:latin typeface="Avenir Next" panose="020B0503020202020204" pitchFamily="34" charset="0"/>
              </a:rPr>
              <a:t>REMINDS US </a:t>
            </a:r>
            <a:r>
              <a:rPr lang="en-US" sz="4800" b="1" dirty="0">
                <a:solidFill>
                  <a:srgbClr val="595959"/>
                </a:solidFill>
                <a:latin typeface="Avenir Next" panose="020B0503020202020204" pitchFamily="34" charset="0"/>
              </a:rPr>
              <a:t>. . . </a:t>
            </a:r>
          </a:p>
        </p:txBody>
      </p:sp>
    </p:spTree>
    <p:extLst>
      <p:ext uri="{BB962C8B-B14F-4D97-AF65-F5344CB8AC3E}">
        <p14:creationId xmlns:p14="http://schemas.microsoft.com/office/powerpoint/2010/main" val="133746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0AC27-6E25-274C-8A59-4577AC5476C6}"/>
              </a:ext>
            </a:extLst>
          </p:cNvPr>
          <p:cNvSpPr>
            <a:spLocks noGrp="1"/>
          </p:cNvSpPr>
          <p:nvPr>
            <p:ph sz="half" idx="1"/>
          </p:nvPr>
        </p:nvSpPr>
        <p:spPr>
          <a:xfrm>
            <a:off x="838199" y="2153429"/>
            <a:ext cx="9548005" cy="4351338"/>
          </a:xfrm>
        </p:spPr>
        <p:txBody>
          <a:bodyPr>
            <a:normAutofit/>
          </a:bodyPr>
          <a:lstStyle/>
          <a:p>
            <a:pPr marL="0" indent="0">
              <a:buNone/>
            </a:pPr>
            <a:r>
              <a:rPr lang="en-US" b="1" dirty="0"/>
              <a:t>We are to reform/change our ways:</a:t>
            </a:r>
          </a:p>
          <a:p>
            <a:r>
              <a:rPr lang="en-US" dirty="0"/>
              <a:t>Change our actions</a:t>
            </a:r>
          </a:p>
          <a:p>
            <a:r>
              <a:rPr lang="en-US" dirty="0"/>
              <a:t>Deal justly</a:t>
            </a:r>
          </a:p>
          <a:p>
            <a:r>
              <a:rPr lang="en-US" dirty="0"/>
              <a:t>Not oppress the powerless</a:t>
            </a:r>
          </a:p>
          <a:p>
            <a:r>
              <a:rPr lang="en-US" dirty="0"/>
              <a:t>Not shed innocent blood (the ultimate abuse)</a:t>
            </a:r>
          </a:p>
          <a:p>
            <a:r>
              <a:rPr lang="en-US" dirty="0"/>
              <a:t>Not to follow other gods (including the drunken god of power and abuse)</a:t>
            </a:r>
          </a:p>
          <a:p>
            <a:pPr marL="0" indent="0">
              <a:buNone/>
            </a:pPr>
            <a:r>
              <a:rPr lang="en-US" dirty="0">
                <a:solidFill>
                  <a:srgbClr val="C00000"/>
                </a:solidFill>
              </a:rPr>
              <a:t>THEN, </a:t>
            </a:r>
            <a:r>
              <a:rPr lang="en-US" dirty="0"/>
              <a:t>wonderful things happen for the people of God.</a:t>
            </a:r>
          </a:p>
          <a:p>
            <a:endParaRPr lang="en-US" dirty="0"/>
          </a:p>
        </p:txBody>
      </p:sp>
    </p:spTree>
    <p:extLst>
      <p:ext uri="{BB962C8B-B14F-4D97-AF65-F5344CB8AC3E}">
        <p14:creationId xmlns:p14="http://schemas.microsoft.com/office/powerpoint/2010/main" val="9573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180-360C-CF46-BDBD-62D9F9872AF9}"/>
              </a:ext>
            </a:extLst>
          </p:cNvPr>
          <p:cNvSpPr>
            <a:spLocks noGrp="1"/>
          </p:cNvSpPr>
          <p:nvPr>
            <p:ph type="title"/>
          </p:nvPr>
        </p:nvSpPr>
        <p:spPr>
          <a:xfrm>
            <a:off x="838200" y="867147"/>
            <a:ext cx="9234488" cy="1325563"/>
          </a:xfrm>
        </p:spPr>
        <p:txBody>
          <a:bodyPr>
            <a:normAutofit/>
          </a:bodyPr>
          <a:lstStyle/>
          <a:p>
            <a:r>
              <a:rPr lang="en-US" b="1" dirty="0">
                <a:latin typeface="Avenir Next" panose="020B0503020202020204" pitchFamily="34" charset="0"/>
              </a:rPr>
              <a:t>TYPES OF </a:t>
            </a:r>
            <a:r>
              <a:rPr lang="en-US" b="1" dirty="0">
                <a:solidFill>
                  <a:schemeClr val="accent1">
                    <a:lumMod val="75000"/>
                  </a:schemeClr>
                </a:solidFill>
                <a:latin typeface="Avenir Next" panose="020B0503020202020204" pitchFamily="34" charset="0"/>
              </a:rPr>
              <a:t>POWER</a:t>
            </a:r>
          </a:p>
        </p:txBody>
      </p:sp>
      <p:sp>
        <p:nvSpPr>
          <p:cNvPr id="5" name="Content Placeholder 4">
            <a:extLst>
              <a:ext uri="{FF2B5EF4-FFF2-40B4-BE49-F238E27FC236}">
                <a16:creationId xmlns:a16="http://schemas.microsoft.com/office/drawing/2014/main" id="{BE51909F-D770-184B-85F1-776AAE264277}"/>
              </a:ext>
            </a:extLst>
          </p:cNvPr>
          <p:cNvSpPr>
            <a:spLocks noGrp="1"/>
          </p:cNvSpPr>
          <p:nvPr>
            <p:ph sz="half" idx="1"/>
          </p:nvPr>
        </p:nvSpPr>
        <p:spPr>
          <a:xfrm>
            <a:off x="838200" y="2141537"/>
            <a:ext cx="4226169" cy="4351338"/>
          </a:xfrm>
        </p:spPr>
        <p:txBody>
          <a:bodyPr/>
          <a:lstStyle/>
          <a:p>
            <a:pPr marL="0" indent="0">
              <a:buNone/>
            </a:pPr>
            <a:r>
              <a:rPr lang="en-US" b="1" dirty="0">
                <a:solidFill>
                  <a:srgbClr val="C00000"/>
                </a:solidFill>
              </a:rPr>
              <a:t>POSITIONAL</a:t>
            </a:r>
            <a:endParaRPr lang="en-US" b="1" dirty="0"/>
          </a:p>
          <a:p>
            <a:r>
              <a:rPr lang="en-US" dirty="0"/>
              <a:t>Pastor</a:t>
            </a:r>
          </a:p>
          <a:p>
            <a:r>
              <a:rPr lang="en-US" dirty="0"/>
              <a:t>Lawyer</a:t>
            </a:r>
          </a:p>
          <a:p>
            <a:r>
              <a:rPr lang="en-US" dirty="0"/>
              <a:t>Teacher</a:t>
            </a:r>
          </a:p>
          <a:p>
            <a:r>
              <a:rPr lang="en-US" dirty="0"/>
              <a:t>Coach</a:t>
            </a:r>
          </a:p>
          <a:p>
            <a:r>
              <a:rPr lang="en-US" dirty="0"/>
              <a:t>Caregiver</a:t>
            </a:r>
          </a:p>
          <a:p>
            <a:r>
              <a:rPr lang="en-US" dirty="0"/>
              <a:t>Doctor</a:t>
            </a:r>
          </a:p>
          <a:p>
            <a:r>
              <a:rPr lang="en-US" dirty="0"/>
              <a:t>Therapist</a:t>
            </a:r>
          </a:p>
        </p:txBody>
      </p:sp>
      <p:sp>
        <p:nvSpPr>
          <p:cNvPr id="6" name="Content Placeholder 5">
            <a:extLst>
              <a:ext uri="{FF2B5EF4-FFF2-40B4-BE49-F238E27FC236}">
                <a16:creationId xmlns:a16="http://schemas.microsoft.com/office/drawing/2014/main" id="{64663C1A-AB19-9E4C-89B5-F13E90A28624}"/>
              </a:ext>
            </a:extLst>
          </p:cNvPr>
          <p:cNvSpPr>
            <a:spLocks noGrp="1"/>
          </p:cNvSpPr>
          <p:nvPr>
            <p:ph sz="half" idx="2"/>
          </p:nvPr>
        </p:nvSpPr>
        <p:spPr>
          <a:xfrm>
            <a:off x="5243732" y="2141537"/>
            <a:ext cx="5181600" cy="4351338"/>
          </a:xfrm>
        </p:spPr>
        <p:txBody>
          <a:bodyPr/>
          <a:lstStyle/>
          <a:p>
            <a:endParaRPr lang="en-US" dirty="0"/>
          </a:p>
          <a:p>
            <a:r>
              <a:rPr lang="en-US" dirty="0"/>
              <a:t>Church leaders</a:t>
            </a:r>
          </a:p>
          <a:p>
            <a:r>
              <a:rPr lang="en-US" dirty="0"/>
              <a:t>Youth leaders</a:t>
            </a:r>
          </a:p>
          <a:p>
            <a:r>
              <a:rPr lang="en-US" dirty="0"/>
              <a:t>Pathfinder leaders</a:t>
            </a:r>
          </a:p>
          <a:p>
            <a:r>
              <a:rPr lang="en-US" dirty="0"/>
              <a:t>Boss</a:t>
            </a:r>
          </a:p>
          <a:p>
            <a:r>
              <a:rPr lang="en-US" dirty="0"/>
              <a:t>VIP/political</a:t>
            </a:r>
          </a:p>
          <a:p>
            <a:r>
              <a:rPr lang="en-US" dirty="0"/>
              <a:t>Husbands/wives</a:t>
            </a:r>
          </a:p>
          <a:p>
            <a:r>
              <a:rPr lang="en-US" dirty="0"/>
              <a:t>Parents</a:t>
            </a:r>
          </a:p>
        </p:txBody>
      </p:sp>
    </p:spTree>
    <p:extLst>
      <p:ext uri="{BB962C8B-B14F-4D97-AF65-F5344CB8AC3E}">
        <p14:creationId xmlns:p14="http://schemas.microsoft.com/office/powerpoint/2010/main" val="201951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lective focus photo of red flower">
            <a:extLst>
              <a:ext uri="{FF2B5EF4-FFF2-40B4-BE49-F238E27FC236}">
                <a16:creationId xmlns:a16="http://schemas.microsoft.com/office/drawing/2014/main" id="{23AC82C9-C7A5-1F44-90C2-D5D1F48D4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F55-2B67-B948-B77E-92DC3A55DB26}"/>
              </a:ext>
            </a:extLst>
          </p:cNvPr>
          <p:cNvSpPr>
            <a:spLocks noGrp="1"/>
          </p:cNvSpPr>
          <p:nvPr>
            <p:ph type="ctrTitle"/>
          </p:nvPr>
        </p:nvSpPr>
        <p:spPr>
          <a:xfrm>
            <a:off x="6262578" y="1086928"/>
            <a:ext cx="4253022" cy="3812876"/>
          </a:xfrm>
        </p:spPr>
        <p:txBody>
          <a:bodyPr anchor="b">
            <a:normAutofit/>
          </a:bodyPr>
          <a:lstStyle/>
          <a:p>
            <a:pPr algn="r">
              <a:lnSpc>
                <a:spcPct val="100000"/>
              </a:lnSpc>
            </a:pPr>
            <a:r>
              <a:rPr lang="en-US" sz="4400" b="1" dirty="0">
                <a:solidFill>
                  <a:srgbClr val="595959"/>
                </a:solidFill>
                <a:latin typeface="Avenir Next" panose="020B0503020202020204" pitchFamily="34" charset="0"/>
              </a:rPr>
              <a:t>WHEN </a:t>
            </a:r>
            <a:r>
              <a:rPr lang="en-US" sz="4400" b="1" dirty="0">
                <a:solidFill>
                  <a:srgbClr val="C00000"/>
                </a:solidFill>
                <a:latin typeface="Avenir Next" panose="020B0503020202020204" pitchFamily="34" charset="0"/>
              </a:rPr>
              <a:t>POWER </a:t>
            </a:r>
            <a:r>
              <a:rPr lang="en-US" sz="4400" b="1" dirty="0">
                <a:solidFill>
                  <a:srgbClr val="595959"/>
                </a:solidFill>
                <a:latin typeface="Avenir Next" panose="020B0503020202020204" pitchFamily="34" charset="0"/>
              </a:rPr>
              <a:t>IS ABUSED . . .</a:t>
            </a:r>
            <a:br>
              <a:rPr lang="en-US" sz="4400" b="1" dirty="0">
                <a:solidFill>
                  <a:srgbClr val="595959"/>
                </a:solidFill>
                <a:latin typeface="Avenir Next" panose="020B0503020202020204" pitchFamily="34" charset="0"/>
              </a:rPr>
            </a:br>
            <a:endParaRPr lang="en-US" sz="4400"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163536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27FF2-6951-9C4D-87F4-5C4DB8FD26CF}"/>
              </a:ext>
            </a:extLst>
          </p:cNvPr>
          <p:cNvSpPr>
            <a:spLocks noGrp="1"/>
          </p:cNvSpPr>
          <p:nvPr>
            <p:ph sz="half" idx="1"/>
          </p:nvPr>
        </p:nvSpPr>
        <p:spPr>
          <a:xfrm>
            <a:off x="510396" y="2112125"/>
            <a:ext cx="7648575" cy="4386262"/>
          </a:xfrm>
        </p:spPr>
        <p:txBody>
          <a:bodyPr/>
          <a:lstStyle/>
          <a:p>
            <a:pPr marL="0" indent="0">
              <a:lnSpc>
                <a:spcPct val="100000"/>
              </a:lnSpc>
              <a:buNone/>
            </a:pPr>
            <a:r>
              <a:rPr lang="en-US" dirty="0"/>
              <a:t>God is dishonored, sin is rampant, and the results can be devastating for the entire community, not just on the abused and the abuser.</a:t>
            </a:r>
          </a:p>
          <a:p>
            <a:pPr marL="0" indent="0">
              <a:lnSpc>
                <a:spcPct val="100000"/>
              </a:lnSpc>
              <a:buNone/>
            </a:pPr>
            <a:endParaRPr lang="en-US" sz="1200" dirty="0"/>
          </a:p>
          <a:p>
            <a:pPr marL="0" indent="0">
              <a:lnSpc>
                <a:spcPct val="100000"/>
              </a:lnSpc>
              <a:buNone/>
            </a:pPr>
            <a:r>
              <a:rPr lang="en-US" dirty="0"/>
              <a:t>“The </a:t>
            </a:r>
            <a:r>
              <a:rPr lang="en-US" cap="small" dirty="0"/>
              <a:t>Lord</a:t>
            </a:r>
            <a:r>
              <a:rPr lang="en-US" dirty="0"/>
              <a:t> is a God who knows and by him deeds are weighed” (1 Samuel 2:3).</a:t>
            </a:r>
          </a:p>
          <a:p>
            <a:pPr marL="0" indent="0">
              <a:lnSpc>
                <a:spcPct val="100000"/>
              </a:lnSpc>
              <a:buNone/>
            </a:pPr>
            <a:endParaRPr lang="en-US" sz="1200" dirty="0"/>
          </a:p>
          <a:p>
            <a:pPr marL="0" indent="0">
              <a:lnSpc>
                <a:spcPct val="100000"/>
              </a:lnSpc>
              <a:buNone/>
            </a:pPr>
            <a:r>
              <a:rPr lang="en-US" dirty="0"/>
              <a:t>When we violate the boundaries of others, we violate them as well as their boundaries.</a:t>
            </a:r>
          </a:p>
        </p:txBody>
      </p:sp>
    </p:spTree>
    <p:extLst>
      <p:ext uri="{BB962C8B-B14F-4D97-AF65-F5344CB8AC3E}">
        <p14:creationId xmlns:p14="http://schemas.microsoft.com/office/powerpoint/2010/main" val="173555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2D83-6691-5148-8779-BEB6D77B6A1D}"/>
              </a:ext>
            </a:extLst>
          </p:cNvPr>
          <p:cNvSpPr>
            <a:spLocks noGrp="1"/>
          </p:cNvSpPr>
          <p:nvPr>
            <p:ph type="title"/>
          </p:nvPr>
        </p:nvSpPr>
        <p:spPr>
          <a:xfrm>
            <a:off x="362309" y="315662"/>
            <a:ext cx="5279365" cy="6050631"/>
          </a:xfrm>
        </p:spPr>
        <p:txBody>
          <a:bodyPr vert="horz" lIns="91440" tIns="45720" rIns="91440" bIns="45720" rtlCol="0" anchor="b">
            <a:normAutofit/>
          </a:bodyPr>
          <a:lstStyle/>
          <a:p>
            <a:pPr algn="ctr">
              <a:lnSpc>
                <a:spcPct val="100000"/>
              </a:lnSpc>
            </a:pPr>
            <a:r>
              <a:rPr lang="en-US" sz="3200" dirty="0"/>
              <a:t>“A new commandment I give to you, </a:t>
            </a:r>
            <a:r>
              <a:rPr lang="en-US" sz="3200" b="1" dirty="0">
                <a:solidFill>
                  <a:srgbClr val="8D3168"/>
                </a:solidFill>
              </a:rPr>
              <a:t>that you love one another;</a:t>
            </a:r>
            <a:r>
              <a:rPr lang="en-US" sz="3200" dirty="0"/>
              <a:t> as I have loved you, that you also love one another. </a:t>
            </a:r>
            <a:br>
              <a:rPr lang="en-US" sz="3200" dirty="0"/>
            </a:br>
            <a:r>
              <a:rPr lang="en-US" sz="3200" dirty="0"/>
              <a:t>By this all will know that you are My disciples, </a:t>
            </a:r>
            <a:r>
              <a:rPr lang="en-US" sz="3200" b="1" dirty="0">
                <a:solidFill>
                  <a:srgbClr val="8D3168"/>
                </a:solidFill>
              </a:rPr>
              <a:t>if you have love for one another." </a:t>
            </a:r>
            <a:br>
              <a:rPr lang="en-US" sz="3200" b="1" dirty="0">
                <a:solidFill>
                  <a:srgbClr val="8D3168"/>
                </a:solidFill>
              </a:rPr>
            </a:br>
            <a:br>
              <a:rPr lang="en-US" sz="3200" b="1" dirty="0">
                <a:solidFill>
                  <a:srgbClr val="8D3168"/>
                </a:solidFill>
              </a:rPr>
            </a:br>
            <a:r>
              <a:rPr lang="en-US" sz="2000" i="1" dirty="0">
                <a:solidFill>
                  <a:srgbClr val="8D3168"/>
                </a:solidFill>
              </a:rPr>
              <a:t>—</a:t>
            </a:r>
            <a:r>
              <a:rPr lang="en-US" sz="2000" b="1" dirty="0">
                <a:solidFill>
                  <a:srgbClr val="8D3168"/>
                </a:solidFill>
              </a:rPr>
              <a:t>John 13:34, 35, NKJV</a:t>
            </a:r>
            <a:br>
              <a:rPr lang="en-US" sz="3200" dirty="0">
                <a:solidFill>
                  <a:srgbClr val="8D3168"/>
                </a:solidFill>
              </a:rPr>
            </a:br>
            <a:endParaRPr lang="en-US" sz="3200" dirty="0">
              <a:solidFill>
                <a:srgbClr val="8D3168"/>
              </a:solidFill>
            </a:endParaRPr>
          </a:p>
        </p:txBody>
      </p:sp>
      <p:pic>
        <p:nvPicPr>
          <p:cNvPr id="4" name="Picture 2" descr="person holding heart shaped red balloon">
            <a:extLst>
              <a:ext uri="{FF2B5EF4-FFF2-40B4-BE49-F238E27FC236}">
                <a16:creationId xmlns:a16="http://schemas.microsoft.com/office/drawing/2014/main" id="{BB0D95CB-4C30-8B4C-9649-5B31CB954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4" r="198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1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9C28-1028-5C4E-A751-0E68A46A257F}"/>
              </a:ext>
            </a:extLst>
          </p:cNvPr>
          <p:cNvSpPr>
            <a:spLocks noGrp="1"/>
          </p:cNvSpPr>
          <p:nvPr>
            <p:ph type="title"/>
          </p:nvPr>
        </p:nvSpPr>
        <p:spPr>
          <a:xfrm>
            <a:off x="820271" y="920934"/>
            <a:ext cx="9134475" cy="1325563"/>
          </a:xfrm>
        </p:spPr>
        <p:txBody>
          <a:bodyPr/>
          <a:lstStyle/>
          <a:p>
            <a:r>
              <a:rPr lang="en-US" b="1" dirty="0">
                <a:latin typeface="Avenir Next" panose="020B0503020202020204" pitchFamily="34" charset="0"/>
              </a:rPr>
              <a:t>TYPES OF </a:t>
            </a:r>
            <a:r>
              <a:rPr lang="en-US" b="1" dirty="0">
                <a:solidFill>
                  <a:schemeClr val="accent1">
                    <a:lumMod val="75000"/>
                  </a:schemeClr>
                </a:solidFill>
                <a:latin typeface="Avenir Next" panose="020B0503020202020204" pitchFamily="34" charset="0"/>
              </a:rPr>
              <a:t>POWER</a:t>
            </a:r>
          </a:p>
        </p:txBody>
      </p:sp>
      <p:sp>
        <p:nvSpPr>
          <p:cNvPr id="3" name="Content Placeholder 2">
            <a:extLst>
              <a:ext uri="{FF2B5EF4-FFF2-40B4-BE49-F238E27FC236}">
                <a16:creationId xmlns:a16="http://schemas.microsoft.com/office/drawing/2014/main" id="{1F365494-26F0-D24D-BF6D-BF5A0CF22590}"/>
              </a:ext>
            </a:extLst>
          </p:cNvPr>
          <p:cNvSpPr>
            <a:spLocks noGrp="1"/>
          </p:cNvSpPr>
          <p:nvPr>
            <p:ph sz="half" idx="1"/>
          </p:nvPr>
        </p:nvSpPr>
        <p:spPr>
          <a:xfrm>
            <a:off x="838200" y="1818810"/>
            <a:ext cx="8915400" cy="4351338"/>
          </a:xfrm>
        </p:spPr>
        <p:txBody>
          <a:bodyPr/>
          <a:lstStyle/>
          <a:p>
            <a:endParaRPr lang="en-US" dirty="0">
              <a:solidFill>
                <a:schemeClr val="accent1">
                  <a:lumMod val="75000"/>
                </a:schemeClr>
              </a:solidFill>
            </a:endParaRPr>
          </a:p>
          <a:p>
            <a:r>
              <a:rPr lang="en-US" dirty="0">
                <a:solidFill>
                  <a:schemeClr val="accent1">
                    <a:lumMod val="75000"/>
                  </a:schemeClr>
                </a:solidFill>
              </a:rPr>
              <a:t>ECONOMIC</a:t>
            </a:r>
          </a:p>
          <a:p>
            <a:r>
              <a:rPr lang="en-US" dirty="0">
                <a:solidFill>
                  <a:schemeClr val="accent1">
                    <a:lumMod val="75000"/>
                  </a:schemeClr>
                </a:solidFill>
              </a:rPr>
              <a:t>INFLUENCE</a:t>
            </a:r>
          </a:p>
          <a:p>
            <a:pPr>
              <a:lnSpc>
                <a:spcPct val="100000"/>
              </a:lnSpc>
            </a:pPr>
            <a:r>
              <a:rPr lang="en-US" dirty="0">
                <a:solidFill>
                  <a:schemeClr val="accent1">
                    <a:lumMod val="75000"/>
                  </a:schemeClr>
                </a:solidFill>
              </a:rPr>
              <a:t>PHYSICAL</a:t>
            </a:r>
          </a:p>
          <a:p>
            <a:r>
              <a:rPr lang="en-US" dirty="0">
                <a:solidFill>
                  <a:schemeClr val="accent1">
                    <a:lumMod val="75000"/>
                  </a:schemeClr>
                </a:solidFill>
              </a:rPr>
              <a:t>INFORMATIONAL</a:t>
            </a:r>
          </a:p>
          <a:p>
            <a:r>
              <a:rPr lang="en-US" dirty="0">
                <a:solidFill>
                  <a:schemeClr val="accent1">
                    <a:lumMod val="75000"/>
                  </a:schemeClr>
                </a:solidFill>
              </a:rPr>
              <a:t>PSYCHOLOGICAL and EMOTIONAL</a:t>
            </a:r>
          </a:p>
          <a:p>
            <a:r>
              <a:rPr lang="en-US" dirty="0">
                <a:solidFill>
                  <a:schemeClr val="accent1">
                    <a:lumMod val="75000"/>
                  </a:schemeClr>
                </a:solidFill>
              </a:rPr>
              <a:t>SPIRITUAL</a:t>
            </a:r>
          </a:p>
          <a:p>
            <a:r>
              <a:rPr lang="en-US" dirty="0">
                <a:solidFill>
                  <a:schemeClr val="accent1">
                    <a:lumMod val="75000"/>
                  </a:schemeClr>
                </a:solidFill>
              </a:rPr>
              <a:t>SEXUAL</a:t>
            </a:r>
          </a:p>
        </p:txBody>
      </p:sp>
    </p:spTree>
    <p:extLst>
      <p:ext uri="{BB962C8B-B14F-4D97-AF65-F5344CB8AC3E}">
        <p14:creationId xmlns:p14="http://schemas.microsoft.com/office/powerpoint/2010/main" val="12164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13D9-01C0-084C-9029-C0A7DAA22512}"/>
              </a:ext>
            </a:extLst>
          </p:cNvPr>
          <p:cNvSpPr>
            <a:spLocks noGrp="1"/>
          </p:cNvSpPr>
          <p:nvPr>
            <p:ph type="title"/>
          </p:nvPr>
        </p:nvSpPr>
        <p:spPr>
          <a:xfrm>
            <a:off x="425825" y="687852"/>
            <a:ext cx="9299713" cy="1325563"/>
          </a:xfrm>
        </p:spPr>
        <p:txBody>
          <a:bodyPr>
            <a:normAutofit/>
          </a:bodyPr>
          <a:lstStyle/>
          <a:p>
            <a:pPr algn="ctr"/>
            <a:r>
              <a:rPr lang="en-US" sz="4000" b="1" dirty="0">
                <a:latin typeface="Avenir Next" panose="020B0503020202020204" pitchFamily="34" charset="0"/>
              </a:rPr>
              <a:t>THE RESPONSIBILITY </a:t>
            </a:r>
            <a:br>
              <a:rPr lang="en-US" sz="4000" b="1" dirty="0">
                <a:latin typeface="Avenir Next" panose="020B0503020202020204" pitchFamily="34" charset="0"/>
              </a:rPr>
            </a:br>
            <a:r>
              <a:rPr lang="en-US" sz="4000" b="1" dirty="0">
                <a:solidFill>
                  <a:schemeClr val="accent1">
                    <a:lumMod val="75000"/>
                  </a:schemeClr>
                </a:solidFill>
                <a:latin typeface="Avenir Next" panose="020B0503020202020204" pitchFamily="34" charset="0"/>
              </a:rPr>
              <a:t>OF POWER</a:t>
            </a:r>
          </a:p>
        </p:txBody>
      </p:sp>
      <p:sp>
        <p:nvSpPr>
          <p:cNvPr id="3" name="Content Placeholder 2">
            <a:extLst>
              <a:ext uri="{FF2B5EF4-FFF2-40B4-BE49-F238E27FC236}">
                <a16:creationId xmlns:a16="http://schemas.microsoft.com/office/drawing/2014/main" id="{4FCFD20C-36B3-3342-A980-08CFEC51909D}"/>
              </a:ext>
            </a:extLst>
          </p:cNvPr>
          <p:cNvSpPr>
            <a:spLocks noGrp="1"/>
          </p:cNvSpPr>
          <p:nvPr>
            <p:ph idx="1"/>
          </p:nvPr>
        </p:nvSpPr>
        <p:spPr>
          <a:xfrm>
            <a:off x="748554" y="1825624"/>
            <a:ext cx="9299713" cy="4906479"/>
          </a:xfrm>
        </p:spPr>
        <p:txBody>
          <a:bodyPr>
            <a:normAutofit/>
          </a:bodyPr>
          <a:lstStyle/>
          <a:p>
            <a:pPr>
              <a:lnSpc>
                <a:spcPct val="100000"/>
              </a:lnSpc>
            </a:pPr>
            <a:endParaRPr lang="en-US" dirty="0"/>
          </a:p>
          <a:p>
            <a:pPr>
              <a:lnSpc>
                <a:spcPct val="100000"/>
              </a:lnSpc>
            </a:pPr>
            <a:r>
              <a:rPr lang="en-US" dirty="0"/>
              <a:t>The person with the power is also the one who should be held responsible for the situation—not the victim.</a:t>
            </a:r>
          </a:p>
          <a:p>
            <a:pPr>
              <a:lnSpc>
                <a:spcPct val="100000"/>
              </a:lnSpc>
            </a:pPr>
            <a:r>
              <a:rPr lang="en-US" dirty="0"/>
              <a:t>Look at the word responsibility—</a:t>
            </a:r>
            <a:r>
              <a:rPr lang="en-US" dirty="0">
                <a:solidFill>
                  <a:schemeClr val="accent1">
                    <a:lumMod val="75000"/>
                  </a:schemeClr>
                </a:solidFill>
              </a:rPr>
              <a:t>response-ability</a:t>
            </a:r>
            <a:r>
              <a:rPr lang="en-US" dirty="0"/>
              <a:t>—the ability to choose your response.</a:t>
            </a:r>
          </a:p>
          <a:p>
            <a:pPr>
              <a:lnSpc>
                <a:spcPct val="100000"/>
              </a:lnSpc>
            </a:pPr>
            <a:r>
              <a:rPr lang="en-US" dirty="0"/>
              <a:t>The power differential between the leader and the follower makes the person with the less power vulnerable to exploitation.</a:t>
            </a:r>
          </a:p>
          <a:p>
            <a:pPr marL="0" indent="0">
              <a:lnSpc>
                <a:spcPct val="100000"/>
              </a:lnSpc>
              <a:buNone/>
            </a:pPr>
            <a:r>
              <a:rPr lang="en-US" sz="2000" dirty="0"/>
              <a:t>—Stephen Covey, </a:t>
            </a:r>
            <a:r>
              <a:rPr lang="en-US" sz="2000" i="1" dirty="0"/>
              <a:t>The 7 Habits of Highly Effective People</a:t>
            </a:r>
          </a:p>
          <a:p>
            <a:pPr marL="0" indent="0">
              <a:lnSpc>
                <a:spcPct val="100000"/>
              </a:lnSpc>
              <a:buNone/>
            </a:pPr>
            <a:endParaRPr lang="en-US" dirty="0"/>
          </a:p>
        </p:txBody>
      </p:sp>
    </p:spTree>
    <p:extLst>
      <p:ext uri="{BB962C8B-B14F-4D97-AF65-F5344CB8AC3E}">
        <p14:creationId xmlns:p14="http://schemas.microsoft.com/office/powerpoint/2010/main" val="114926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005233"/>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730627" y="1506069"/>
            <a:ext cx="9040906" cy="4957763"/>
          </a:xfrm>
        </p:spPr>
        <p:txBody>
          <a:bodyPr>
            <a:normAutofit/>
          </a:bodyPr>
          <a:lstStyle/>
          <a:p>
            <a:pPr>
              <a:lnSpc>
                <a:spcPct val="110000"/>
              </a:lnSpc>
            </a:pPr>
            <a:endParaRPr lang="en-US" dirty="0"/>
          </a:p>
          <a:p>
            <a:pPr>
              <a:lnSpc>
                <a:spcPct val="110000"/>
              </a:lnSpc>
            </a:pPr>
            <a:r>
              <a:rPr lang="en-US" dirty="0"/>
              <a:t>Always remember the one in power—power of any type—is the one who is responsible.</a:t>
            </a:r>
          </a:p>
          <a:p>
            <a:pPr>
              <a:lnSpc>
                <a:spcPct val="110000"/>
              </a:lnSpc>
            </a:pPr>
            <a:r>
              <a:rPr lang="en-US" dirty="0"/>
              <a:t>We will not be judged by our temptation, but by our response.</a:t>
            </a:r>
          </a:p>
          <a:p>
            <a:pPr>
              <a:lnSpc>
                <a:spcPct val="110000"/>
              </a:lnSpc>
            </a:pPr>
            <a:r>
              <a:rPr lang="en-US" dirty="0"/>
              <a:t>Inappropriate sexual contact with a person of the opposite or same sex is sin, even among consenting adults.</a:t>
            </a:r>
          </a:p>
          <a:p>
            <a:pPr>
              <a:lnSpc>
                <a:spcPct val="110000"/>
              </a:lnSpc>
            </a:pPr>
            <a:r>
              <a:rPr lang="en-US" dirty="0"/>
              <a:t>If you hear of an abuse case, don’t express disbelief. Abuse happens, even in our church.</a:t>
            </a:r>
          </a:p>
        </p:txBody>
      </p:sp>
    </p:spTree>
    <p:extLst>
      <p:ext uri="{BB962C8B-B14F-4D97-AF65-F5344CB8AC3E}">
        <p14:creationId xmlns:p14="http://schemas.microsoft.com/office/powerpoint/2010/main" val="198688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16449"/>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05120" y="1700120"/>
            <a:ext cx="9259957" cy="4862046"/>
          </a:xfrm>
        </p:spPr>
        <p:txBody>
          <a:bodyPr>
            <a:normAutofit lnSpcReduction="10000"/>
          </a:bodyPr>
          <a:lstStyle/>
          <a:p>
            <a:pPr>
              <a:lnSpc>
                <a:spcPct val="110000"/>
              </a:lnSpc>
            </a:pPr>
            <a:endParaRPr lang="en-US" dirty="0"/>
          </a:p>
          <a:p>
            <a:pPr>
              <a:lnSpc>
                <a:spcPct val="110000"/>
              </a:lnSpc>
            </a:pPr>
            <a:r>
              <a:rPr lang="en-US" dirty="0"/>
              <a:t>When any type of abuse occurs, the objective from that point on is restoration.</a:t>
            </a:r>
          </a:p>
          <a:p>
            <a:pPr>
              <a:lnSpc>
                <a:spcPct val="110000"/>
              </a:lnSpc>
            </a:pPr>
            <a:r>
              <a:rPr lang="en-US" dirty="0"/>
              <a:t>Sexual violence includes immediate physical and emotional toll, a wide range of chronic physical and mental health problems, and substantial economic costs (medical care, lost work, criminal justice activities).</a:t>
            </a:r>
          </a:p>
          <a:p>
            <a:pPr>
              <a:lnSpc>
                <a:spcPct val="110000"/>
              </a:lnSpc>
            </a:pPr>
            <a:r>
              <a:rPr lang="en-US" dirty="0"/>
              <a:t>Sexual harassment and abuse in schools by coaches and teachers is overshadowed by alleged abuse by priests in the Catholic church but is comparable in magnitude.  </a:t>
            </a:r>
          </a:p>
        </p:txBody>
      </p:sp>
    </p:spTree>
    <p:extLst>
      <p:ext uri="{BB962C8B-B14F-4D97-AF65-F5344CB8AC3E}">
        <p14:creationId xmlns:p14="http://schemas.microsoft.com/office/powerpoint/2010/main" val="33271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91986" y="1152308"/>
            <a:ext cx="9259957" cy="948980"/>
          </a:xfrm>
        </p:spPr>
        <p:txBody>
          <a:bodyPr/>
          <a:lstStyle/>
          <a:p>
            <a:r>
              <a:rPr lang="en-US" b="1" dirty="0">
                <a:solidFill>
                  <a:srgbClr val="C00000"/>
                </a:solidFill>
                <a:latin typeface="Avenir Next" panose="020B0503020202020204" pitchFamily="34" charset="0"/>
              </a:rPr>
              <a:t>FACTS</a:t>
            </a:r>
            <a:r>
              <a:rPr lang="en-US" b="1" dirty="0">
                <a:latin typeface="Avenir Next" panose="020B0503020202020204" pitchFamily="34" charset="0"/>
              </a:rPr>
              <a:t> 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753908"/>
            <a:ext cx="9259957" cy="4682751"/>
          </a:xfrm>
        </p:spPr>
        <p:txBody>
          <a:bodyPr>
            <a:normAutofit/>
          </a:bodyPr>
          <a:lstStyle/>
          <a:p>
            <a:pPr>
              <a:lnSpc>
                <a:spcPct val="100000"/>
              </a:lnSpc>
            </a:pPr>
            <a:endParaRPr lang="en-US" dirty="0"/>
          </a:p>
          <a:p>
            <a:pPr>
              <a:lnSpc>
                <a:spcPct val="100000"/>
              </a:lnSpc>
            </a:pPr>
            <a:r>
              <a:rPr lang="en-US" dirty="0"/>
              <a:t>No church is immune. </a:t>
            </a:r>
          </a:p>
          <a:p>
            <a:pPr>
              <a:lnSpc>
                <a:spcPct val="100000"/>
              </a:lnSpc>
            </a:pPr>
            <a:r>
              <a:rPr lang="en-US" dirty="0"/>
              <a:t>When sexual misconduct occurs, the church needs to adopt specific procedures.</a:t>
            </a:r>
          </a:p>
          <a:p>
            <a:pPr>
              <a:lnSpc>
                <a:spcPct val="100000"/>
              </a:lnSpc>
            </a:pPr>
            <a:r>
              <a:rPr lang="en-US" dirty="0"/>
              <a:t>Every individual involved with children should complete a volunteer application form and undergo appropriate background checks. </a:t>
            </a:r>
          </a:p>
          <a:p>
            <a:pPr>
              <a:lnSpc>
                <a:spcPct val="100000"/>
              </a:lnSpc>
            </a:pPr>
            <a:r>
              <a:rPr lang="en-US" dirty="0"/>
              <a:t>If you become aware of abuse by any church leader, a quick response is vital.</a:t>
            </a:r>
          </a:p>
        </p:txBody>
      </p:sp>
    </p:spTree>
    <p:extLst>
      <p:ext uri="{BB962C8B-B14F-4D97-AF65-F5344CB8AC3E}">
        <p14:creationId xmlns:p14="http://schemas.microsoft.com/office/powerpoint/2010/main" val="29570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30738"/>
            <a:ext cx="9259957" cy="948980"/>
          </a:xfrm>
        </p:spPr>
        <p:txBody>
          <a:bodyPr/>
          <a:lstStyle/>
          <a:p>
            <a:r>
              <a:rPr lang="en-US" b="1" dirty="0">
                <a:solidFill>
                  <a:srgbClr val="C00000"/>
                </a:solidFill>
                <a:latin typeface="Avenir Next" panose="020B0503020202020204" pitchFamily="34" charset="0"/>
              </a:rPr>
              <a:t>FACTS </a:t>
            </a:r>
            <a:r>
              <a:rPr lang="en-US" b="1" dirty="0">
                <a:latin typeface="Avenir Next" panose="020B0503020202020204" pitchFamily="34" charset="0"/>
              </a:rPr>
              <a:t>TO KNOW</a:t>
            </a: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825625"/>
            <a:ext cx="9259957" cy="4351338"/>
          </a:xfrm>
        </p:spPr>
        <p:txBody>
          <a:bodyPr/>
          <a:lstStyle/>
          <a:p>
            <a:pPr>
              <a:lnSpc>
                <a:spcPct val="100000"/>
              </a:lnSpc>
            </a:pPr>
            <a:endParaRPr lang="en-US" dirty="0"/>
          </a:p>
          <a:p>
            <a:pPr>
              <a:lnSpc>
                <a:spcPct val="100000"/>
              </a:lnSpc>
            </a:pPr>
            <a:r>
              <a:rPr lang="en-US" dirty="0"/>
              <a:t>Regardless of the accusation, the mission of the church must be to protect the abused, to listen to the victim, and to cooperate with the authorities.</a:t>
            </a:r>
          </a:p>
          <a:p>
            <a:pPr>
              <a:lnSpc>
                <a:spcPct val="100000"/>
              </a:lnSpc>
            </a:pPr>
            <a:r>
              <a:rPr lang="en-US" dirty="0"/>
              <a:t>If you are a church leader and someone comes to you for counseling, unless what they tell you is illegal, you </a:t>
            </a:r>
            <a:r>
              <a:rPr lang="en-US" u="sng" dirty="0"/>
              <a:t>must</a:t>
            </a:r>
            <a:r>
              <a:rPr lang="en-US" dirty="0"/>
              <a:t> keep the confidence. To share what you hear with anyone else in the church can ruin your ministry and their spiritual walk.</a:t>
            </a:r>
          </a:p>
        </p:txBody>
      </p:sp>
    </p:spTree>
    <p:extLst>
      <p:ext uri="{BB962C8B-B14F-4D97-AF65-F5344CB8AC3E}">
        <p14:creationId xmlns:p14="http://schemas.microsoft.com/office/powerpoint/2010/main" val="686239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615</TotalTime>
  <Words>6496</Words>
  <Application>Microsoft Macintosh PowerPoint</Application>
  <PresentationFormat>Widescreen</PresentationFormat>
  <Paragraphs>390</Paragraphs>
  <Slides>32</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32</vt:i4>
      </vt:variant>
    </vt:vector>
  </HeadingPairs>
  <TitlesOfParts>
    <vt:vector size="43" baseType="lpstr">
      <vt:lpstr>Arial</vt:lpstr>
      <vt:lpstr>Avenir Next</vt:lpstr>
      <vt:lpstr>Avenir Next LT Pro</vt:lpstr>
      <vt:lpstr>Book Antiqua</vt:lpstr>
      <vt:lpstr>Calibri</vt:lpstr>
      <vt:lpstr>Calibri Light</vt:lpstr>
      <vt:lpstr>Custom Design</vt:lpstr>
      <vt:lpstr>1_Custom Design</vt:lpstr>
      <vt:lpstr>2_Custom Design</vt:lpstr>
      <vt:lpstr>3_Custom Design</vt:lpstr>
      <vt:lpstr>4_Custom Design</vt:lpstr>
      <vt:lpstr>ABUSE OF POWER</vt:lpstr>
      <vt:lpstr>ABUSE OF POWER</vt:lpstr>
      <vt:lpstr>TYPES OF POWER</vt:lpstr>
      <vt:lpstr>TYPES OF POWER</vt:lpstr>
      <vt:lpstr>THE RESPONSIBILITY  OF POWER</vt:lpstr>
      <vt:lpstr>FACTS TO KNOW</vt:lpstr>
      <vt:lpstr>FACTS TO KNOW</vt:lpstr>
      <vt:lpstr>FACTS TO KNOW</vt:lpstr>
      <vt:lpstr>FACTS TO KNOW</vt:lpstr>
      <vt:lpstr>FACTS TO KNOW</vt:lpstr>
      <vt:lpstr>STEPS TO AVOID  FALLING INTO SIN</vt:lpstr>
      <vt:lpstr>THE IMPORTANCE OF  CHURCH DISCIPLINE</vt:lpstr>
      <vt:lpstr>PowerPoint Presentation</vt:lpstr>
      <vt:lpstr>PowerPoint Presentation</vt:lpstr>
      <vt:lpstr>PowerPoint Presentation</vt:lpstr>
      <vt:lpstr>PowerPoint Presentation</vt:lpstr>
      <vt:lpstr>PowerPoint Presentation</vt:lpstr>
      <vt:lpstr>ELLEN G. WHITE ON THE ABUSE OF POWER</vt:lpstr>
      <vt:lpstr>PowerPoint Presentation</vt:lpstr>
      <vt:lpstr>PowerPoint Presentation</vt:lpstr>
      <vt:lpstr>PowerPoint Presentation</vt:lpstr>
      <vt:lpstr>PowerPoint Presentation</vt:lpstr>
      <vt:lpstr>MISUSE AND  ABUSE OF POWER Chapters 2 through 4 of 1 Samuel</vt:lpstr>
      <vt:lpstr>PowerPoint Presentation</vt:lpstr>
      <vt:lpstr>PowerPoint Presentation</vt:lpstr>
      <vt:lpstr>PowerPoint Presentation</vt:lpstr>
      <vt:lpstr>PowerPoint Presentation</vt:lpstr>
      <vt:lpstr>JEREMIAH 7:1-7 REMINDS US . . . </vt:lpstr>
      <vt:lpstr>PowerPoint Presentation</vt:lpstr>
      <vt:lpstr>WHEN POWER IS ABUSED . . . </vt:lpstr>
      <vt:lpstr>PowerPoint Presentation</vt:lpstr>
      <vt:lpstr>“A new commandment I give to you, that you love one another; as I have loved you, that you also love one another.  By this all will know that you are My disciples, if you have love for one another."   —John 13:34, 35, NKJV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Abuse</dc:title>
  <dc:creator>Turner, Rebecca</dc:creator>
  <cp:lastModifiedBy>Turner, Rebecca</cp:lastModifiedBy>
  <cp:revision>20</cp:revision>
  <dcterms:created xsi:type="dcterms:W3CDTF">2022-03-29T18:40:44Z</dcterms:created>
  <dcterms:modified xsi:type="dcterms:W3CDTF">2022-04-07T20:36:33Z</dcterms:modified>
</cp:coreProperties>
</file>